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68" r:id="rId2"/>
  </p:sldMasterIdLst>
  <p:notesMasterIdLst>
    <p:notesMasterId r:id="rId43"/>
  </p:notesMasterIdLst>
  <p:sldIdLst>
    <p:sldId id="2561" r:id="rId3"/>
    <p:sldId id="2562" r:id="rId4"/>
    <p:sldId id="2589" r:id="rId5"/>
    <p:sldId id="2597" r:id="rId6"/>
    <p:sldId id="2599" r:id="rId7"/>
    <p:sldId id="2600" r:id="rId8"/>
    <p:sldId id="2603" r:id="rId9"/>
    <p:sldId id="2590" r:id="rId10"/>
    <p:sldId id="2604" r:id="rId11"/>
    <p:sldId id="2605" r:id="rId12"/>
    <p:sldId id="2609" r:id="rId13"/>
    <p:sldId id="2602" r:id="rId14"/>
    <p:sldId id="2591" r:id="rId15"/>
    <p:sldId id="2592" r:id="rId16"/>
    <p:sldId id="2606" r:id="rId17"/>
    <p:sldId id="2607" r:id="rId18"/>
    <p:sldId id="2563" r:id="rId19"/>
    <p:sldId id="2564" r:id="rId20"/>
    <p:sldId id="2565" r:id="rId21"/>
    <p:sldId id="2566" r:id="rId22"/>
    <p:sldId id="2579" r:id="rId23"/>
    <p:sldId id="2580" r:id="rId24"/>
    <p:sldId id="2581" r:id="rId25"/>
    <p:sldId id="2571" r:id="rId26"/>
    <p:sldId id="2573" r:id="rId27"/>
    <p:sldId id="2613" r:id="rId28"/>
    <p:sldId id="2614" r:id="rId29"/>
    <p:sldId id="2615" r:id="rId30"/>
    <p:sldId id="2574" r:id="rId31"/>
    <p:sldId id="2567" r:id="rId32"/>
    <p:sldId id="2568" r:id="rId33"/>
    <p:sldId id="2569" r:id="rId34"/>
    <p:sldId id="2570" r:id="rId35"/>
    <p:sldId id="2575" r:id="rId36"/>
    <p:sldId id="2576" r:id="rId37"/>
    <p:sldId id="2577" r:id="rId38"/>
    <p:sldId id="2578" r:id="rId39"/>
    <p:sldId id="2587" r:id="rId40"/>
    <p:sldId id="2610" r:id="rId41"/>
    <p:sldId id="2611" r:id="rId4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p:scale>
          <a:sx n="82" d="100"/>
          <a:sy n="82" d="100"/>
        </p:scale>
        <p:origin x="-124" y="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1" Type="http://schemas.openxmlformats.org/officeDocument/2006/relationships/hyperlink" Target="https://www.bbc.co.uk/news/health-48367071"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bbc.co.uk/news/health-48367071"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7326A-D487-47D5-8A23-F9A4B979C4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745996-7A93-469E-A581-070F2603C229}">
      <dgm:prSet/>
      <dgm:spPr/>
      <dgm:t>
        <a:bodyPr/>
        <a:lstStyle/>
        <a:p>
          <a:r>
            <a:rPr lang="en-GB" dirty="0">
              <a:solidFill>
                <a:schemeClr val="tx1"/>
              </a:solidFill>
            </a:rPr>
            <a:t>Independent hospital in Barnard Castle, County Durham</a:t>
          </a:r>
          <a:endParaRPr lang="en-US" dirty="0">
            <a:solidFill>
              <a:schemeClr val="tx1"/>
            </a:solidFill>
          </a:endParaRPr>
        </a:p>
      </dgm:t>
    </dgm:pt>
    <dgm:pt modelId="{48E8C2E9-C210-41A9-AD87-F541448A11DA}" type="parTrans" cxnId="{3D92A604-EE48-4AB4-98BE-8A7AAF574A2C}">
      <dgm:prSet/>
      <dgm:spPr/>
      <dgm:t>
        <a:bodyPr/>
        <a:lstStyle/>
        <a:p>
          <a:endParaRPr lang="en-US"/>
        </a:p>
      </dgm:t>
    </dgm:pt>
    <dgm:pt modelId="{886A41ED-5A74-44EF-B2BC-81D88C90307A}" type="sibTrans" cxnId="{3D92A604-EE48-4AB4-98BE-8A7AAF574A2C}">
      <dgm:prSet/>
      <dgm:spPr/>
      <dgm:t>
        <a:bodyPr/>
        <a:lstStyle/>
        <a:p>
          <a:endParaRPr lang="en-US"/>
        </a:p>
      </dgm:t>
    </dgm:pt>
    <dgm:pt modelId="{C2A8870D-C504-4F1B-8E56-01E06132AC92}">
      <dgm:prSet/>
      <dgm:spPr/>
      <dgm:t>
        <a:bodyPr/>
        <a:lstStyle/>
        <a:p>
          <a:r>
            <a:rPr lang="en-GB" dirty="0">
              <a:solidFill>
                <a:schemeClr val="tx1"/>
              </a:solidFill>
            </a:rPr>
            <a:t>Operated by Cygnet Healthcare since January 2019 (acquired from </a:t>
          </a:r>
          <a:r>
            <a:rPr lang="en-GB" dirty="0" err="1">
              <a:solidFill>
                <a:schemeClr val="tx1"/>
              </a:solidFill>
            </a:rPr>
            <a:t>Danshell</a:t>
          </a:r>
          <a:r>
            <a:rPr lang="en-GB" dirty="0">
              <a:solidFill>
                <a:schemeClr val="tx1"/>
              </a:solidFill>
            </a:rPr>
            <a:t> in August 2018)</a:t>
          </a:r>
          <a:endParaRPr lang="en-US" dirty="0">
            <a:solidFill>
              <a:schemeClr val="tx1"/>
            </a:solidFill>
          </a:endParaRPr>
        </a:p>
      </dgm:t>
    </dgm:pt>
    <dgm:pt modelId="{DF0FADFB-CA5A-45BC-96A6-928523BD8085}" type="parTrans" cxnId="{B7E81926-FE96-4D68-BEE1-8DEA5E1F69A4}">
      <dgm:prSet/>
      <dgm:spPr/>
      <dgm:t>
        <a:bodyPr/>
        <a:lstStyle/>
        <a:p>
          <a:endParaRPr lang="en-US"/>
        </a:p>
      </dgm:t>
    </dgm:pt>
    <dgm:pt modelId="{B6FF464F-1998-4B7A-A066-518D2E47A79C}" type="sibTrans" cxnId="{B7E81926-FE96-4D68-BEE1-8DEA5E1F69A4}">
      <dgm:prSet/>
      <dgm:spPr/>
      <dgm:t>
        <a:bodyPr/>
        <a:lstStyle/>
        <a:p>
          <a:endParaRPr lang="en-US"/>
        </a:p>
      </dgm:t>
    </dgm:pt>
    <dgm:pt modelId="{84274EED-118E-4907-A6C4-A170683165C2}">
      <dgm:prSet/>
      <dgm:spPr/>
      <dgm:t>
        <a:bodyPr/>
        <a:lstStyle/>
        <a:p>
          <a:r>
            <a:rPr lang="en-GB" dirty="0">
              <a:solidFill>
                <a:schemeClr val="tx1"/>
              </a:solidFill>
            </a:rPr>
            <a:t>Registered with Care Quality Commission (CQC) for:</a:t>
          </a:r>
          <a:endParaRPr lang="en-US" dirty="0">
            <a:solidFill>
              <a:schemeClr val="tx1"/>
            </a:solidFill>
          </a:endParaRPr>
        </a:p>
      </dgm:t>
    </dgm:pt>
    <dgm:pt modelId="{09E7A7F6-E184-4EEF-ABA7-34EC256C7A3A}" type="parTrans" cxnId="{85D357CF-182B-4B4F-B706-6ABB3430E140}">
      <dgm:prSet/>
      <dgm:spPr/>
      <dgm:t>
        <a:bodyPr/>
        <a:lstStyle/>
        <a:p>
          <a:endParaRPr lang="en-US"/>
        </a:p>
      </dgm:t>
    </dgm:pt>
    <dgm:pt modelId="{8CF33D6F-4C3C-4B39-A085-54D354267082}" type="sibTrans" cxnId="{85D357CF-182B-4B4F-B706-6ABB3430E140}">
      <dgm:prSet/>
      <dgm:spPr/>
      <dgm:t>
        <a:bodyPr/>
        <a:lstStyle/>
        <a:p>
          <a:endParaRPr lang="en-US"/>
        </a:p>
      </dgm:t>
    </dgm:pt>
    <dgm:pt modelId="{C2611936-DA7C-4EE1-B159-3A9301132857}">
      <dgm:prSet/>
      <dgm:spPr/>
      <dgm:t>
        <a:bodyPr/>
        <a:lstStyle/>
        <a:p>
          <a:r>
            <a:rPr lang="en-GB" dirty="0">
              <a:solidFill>
                <a:schemeClr val="tx1"/>
              </a:solidFill>
            </a:rPr>
            <a:t>Treatment for disease, disorder, or injury</a:t>
          </a:r>
          <a:endParaRPr lang="en-US" dirty="0">
            <a:solidFill>
              <a:schemeClr val="tx1"/>
            </a:solidFill>
          </a:endParaRPr>
        </a:p>
      </dgm:t>
    </dgm:pt>
    <dgm:pt modelId="{A372DC5F-E6E7-41B7-B3CB-CFE7CF45C3F1}" type="parTrans" cxnId="{3BF13C92-E6FB-4CED-9CC6-32082374A712}">
      <dgm:prSet/>
      <dgm:spPr/>
      <dgm:t>
        <a:bodyPr/>
        <a:lstStyle/>
        <a:p>
          <a:endParaRPr lang="en-US"/>
        </a:p>
      </dgm:t>
    </dgm:pt>
    <dgm:pt modelId="{4553DA06-BCE5-4880-B538-FA45EE1A1BA8}" type="sibTrans" cxnId="{3BF13C92-E6FB-4CED-9CC6-32082374A712}">
      <dgm:prSet/>
      <dgm:spPr/>
      <dgm:t>
        <a:bodyPr/>
        <a:lstStyle/>
        <a:p>
          <a:endParaRPr lang="en-US"/>
        </a:p>
      </dgm:t>
    </dgm:pt>
    <dgm:pt modelId="{7E070D6B-0B75-4CB6-8C50-9A3979175436}">
      <dgm:prSet/>
      <dgm:spPr/>
      <dgm:t>
        <a:bodyPr/>
        <a:lstStyle/>
        <a:p>
          <a:r>
            <a:rPr lang="en-GB" dirty="0">
              <a:solidFill>
                <a:schemeClr val="tx1"/>
              </a:solidFill>
            </a:rPr>
            <a:t>Assessment/medical treatment for persons detained under the Mental Health Act 1983</a:t>
          </a:r>
          <a:endParaRPr lang="en-US" dirty="0">
            <a:solidFill>
              <a:schemeClr val="tx1"/>
            </a:solidFill>
          </a:endParaRPr>
        </a:p>
      </dgm:t>
    </dgm:pt>
    <dgm:pt modelId="{614EB712-E756-4BC6-B165-42114B27A019}" type="parTrans" cxnId="{66F71B64-EDFC-4398-9C95-B59D90C4971E}">
      <dgm:prSet/>
      <dgm:spPr/>
      <dgm:t>
        <a:bodyPr/>
        <a:lstStyle/>
        <a:p>
          <a:endParaRPr lang="en-US"/>
        </a:p>
      </dgm:t>
    </dgm:pt>
    <dgm:pt modelId="{428742FC-CEA2-4CF8-863F-A4B7B4D0DE0C}" type="sibTrans" cxnId="{66F71B64-EDFC-4398-9C95-B59D90C4971E}">
      <dgm:prSet/>
      <dgm:spPr/>
      <dgm:t>
        <a:bodyPr/>
        <a:lstStyle/>
        <a:p>
          <a:endParaRPr lang="en-US"/>
        </a:p>
      </dgm:t>
    </dgm:pt>
    <dgm:pt modelId="{EA6B558D-BCE5-41F3-8C2D-587CBB28AB60}" type="pres">
      <dgm:prSet presAssocID="{E4E7326A-D487-47D5-8A23-F9A4B979C488}" presName="root" presStyleCnt="0">
        <dgm:presLayoutVars>
          <dgm:dir/>
          <dgm:resizeHandles val="exact"/>
        </dgm:presLayoutVars>
      </dgm:prSet>
      <dgm:spPr/>
    </dgm:pt>
    <dgm:pt modelId="{486FF977-830A-48A5-A812-40079D0F4201}" type="pres">
      <dgm:prSet presAssocID="{81745996-7A93-469E-A581-070F2603C229}" presName="compNode" presStyleCnt="0"/>
      <dgm:spPr/>
    </dgm:pt>
    <dgm:pt modelId="{B4137E41-8A73-4768-9D9A-AC9370CD2E5B}" type="pres">
      <dgm:prSet presAssocID="{81745996-7A93-469E-A581-070F2603C229}" presName="bgRect" presStyleLbl="bgShp" presStyleIdx="0" presStyleCnt="3"/>
      <dgm:spPr/>
    </dgm:pt>
    <dgm:pt modelId="{07352E8B-9A69-49BD-A4AE-DC2F99C21DD2}" type="pres">
      <dgm:prSet presAssocID="{81745996-7A93-469E-A581-070F2603C2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B1BEEDE-1F09-4101-882E-178688B00F36}" type="pres">
      <dgm:prSet presAssocID="{81745996-7A93-469E-A581-070F2603C229}" presName="spaceRect" presStyleCnt="0"/>
      <dgm:spPr/>
    </dgm:pt>
    <dgm:pt modelId="{5219E864-6979-4C9A-858F-1024A5D6739C}" type="pres">
      <dgm:prSet presAssocID="{81745996-7A93-469E-A581-070F2603C229}" presName="parTx" presStyleLbl="revTx" presStyleIdx="0" presStyleCnt="4">
        <dgm:presLayoutVars>
          <dgm:chMax val="0"/>
          <dgm:chPref val="0"/>
        </dgm:presLayoutVars>
      </dgm:prSet>
      <dgm:spPr/>
    </dgm:pt>
    <dgm:pt modelId="{4B8F7902-FE96-4D98-ACA1-547887D7BCF7}" type="pres">
      <dgm:prSet presAssocID="{886A41ED-5A74-44EF-B2BC-81D88C90307A}" presName="sibTrans" presStyleCnt="0"/>
      <dgm:spPr/>
    </dgm:pt>
    <dgm:pt modelId="{646CBA14-143C-498D-82EA-12F435A6C9F6}" type="pres">
      <dgm:prSet presAssocID="{C2A8870D-C504-4F1B-8E56-01E06132AC92}" presName="compNode" presStyleCnt="0"/>
      <dgm:spPr/>
    </dgm:pt>
    <dgm:pt modelId="{266471AF-6587-4DEF-B2B1-CDC5DE53095C}" type="pres">
      <dgm:prSet presAssocID="{C2A8870D-C504-4F1B-8E56-01E06132AC92}" presName="bgRect" presStyleLbl="bgShp" presStyleIdx="1" presStyleCnt="3"/>
      <dgm:spPr/>
    </dgm:pt>
    <dgm:pt modelId="{68A3D28F-3AB0-4870-BCF1-95D4B1CEB682}" type="pres">
      <dgm:prSet presAssocID="{C2A8870D-C504-4F1B-8E56-01E06132AC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E3EF37F7-07CF-468B-9DDE-3ABE2FE932C7}" type="pres">
      <dgm:prSet presAssocID="{C2A8870D-C504-4F1B-8E56-01E06132AC92}" presName="spaceRect" presStyleCnt="0"/>
      <dgm:spPr/>
    </dgm:pt>
    <dgm:pt modelId="{0350BF7F-E378-4F23-A9DB-4295532A0AE7}" type="pres">
      <dgm:prSet presAssocID="{C2A8870D-C504-4F1B-8E56-01E06132AC92}" presName="parTx" presStyleLbl="revTx" presStyleIdx="1" presStyleCnt="4">
        <dgm:presLayoutVars>
          <dgm:chMax val="0"/>
          <dgm:chPref val="0"/>
        </dgm:presLayoutVars>
      </dgm:prSet>
      <dgm:spPr/>
    </dgm:pt>
    <dgm:pt modelId="{F56634EE-CBA2-4B19-9B67-F7F086C53B49}" type="pres">
      <dgm:prSet presAssocID="{B6FF464F-1998-4B7A-A066-518D2E47A79C}" presName="sibTrans" presStyleCnt="0"/>
      <dgm:spPr/>
    </dgm:pt>
    <dgm:pt modelId="{784504DD-30E8-407D-8513-E95E5294419D}" type="pres">
      <dgm:prSet presAssocID="{84274EED-118E-4907-A6C4-A170683165C2}" presName="compNode" presStyleCnt="0"/>
      <dgm:spPr/>
    </dgm:pt>
    <dgm:pt modelId="{ED71E68B-8213-4035-A412-9AAF05E0EDB7}" type="pres">
      <dgm:prSet presAssocID="{84274EED-118E-4907-A6C4-A170683165C2}" presName="bgRect" presStyleLbl="bgShp" presStyleIdx="2" presStyleCnt="3"/>
      <dgm:spPr/>
    </dgm:pt>
    <dgm:pt modelId="{23124903-AA7C-4A6C-8BFE-F87F922CB6B6}" type="pres">
      <dgm:prSet presAssocID="{84274EED-118E-4907-A6C4-A170683165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1F851E4C-4D75-4549-94E4-B16D529851AD}" type="pres">
      <dgm:prSet presAssocID="{84274EED-118E-4907-A6C4-A170683165C2}" presName="spaceRect" presStyleCnt="0"/>
      <dgm:spPr/>
    </dgm:pt>
    <dgm:pt modelId="{7D9F549A-1943-404E-BBA5-BE6881BDFEC8}" type="pres">
      <dgm:prSet presAssocID="{84274EED-118E-4907-A6C4-A170683165C2}" presName="parTx" presStyleLbl="revTx" presStyleIdx="2" presStyleCnt="4">
        <dgm:presLayoutVars>
          <dgm:chMax val="0"/>
          <dgm:chPref val="0"/>
        </dgm:presLayoutVars>
      </dgm:prSet>
      <dgm:spPr/>
    </dgm:pt>
    <dgm:pt modelId="{4CD76E3D-8CD0-4230-8E07-CFA10556FD39}" type="pres">
      <dgm:prSet presAssocID="{84274EED-118E-4907-A6C4-A170683165C2}" presName="desTx" presStyleLbl="revTx" presStyleIdx="3" presStyleCnt="4">
        <dgm:presLayoutVars/>
      </dgm:prSet>
      <dgm:spPr/>
    </dgm:pt>
  </dgm:ptLst>
  <dgm:cxnLst>
    <dgm:cxn modelId="{3D92A604-EE48-4AB4-98BE-8A7AAF574A2C}" srcId="{E4E7326A-D487-47D5-8A23-F9A4B979C488}" destId="{81745996-7A93-469E-A581-070F2603C229}" srcOrd="0" destOrd="0" parTransId="{48E8C2E9-C210-41A9-AD87-F541448A11DA}" sibTransId="{886A41ED-5A74-44EF-B2BC-81D88C90307A}"/>
    <dgm:cxn modelId="{17F0040A-D8F2-4648-B4AB-1E68516CB2E0}" type="presOf" srcId="{C2611936-DA7C-4EE1-B159-3A9301132857}" destId="{4CD76E3D-8CD0-4230-8E07-CFA10556FD39}" srcOrd="0" destOrd="0" presId="urn:microsoft.com/office/officeart/2018/2/layout/IconVerticalSolidList"/>
    <dgm:cxn modelId="{14B3E720-E297-4BA8-AFF5-6C42B8B4BEC0}" type="presOf" srcId="{81745996-7A93-469E-A581-070F2603C229}" destId="{5219E864-6979-4C9A-858F-1024A5D6739C}" srcOrd="0" destOrd="0" presId="urn:microsoft.com/office/officeart/2018/2/layout/IconVerticalSolidList"/>
    <dgm:cxn modelId="{B7E81926-FE96-4D68-BEE1-8DEA5E1F69A4}" srcId="{E4E7326A-D487-47D5-8A23-F9A4B979C488}" destId="{C2A8870D-C504-4F1B-8E56-01E06132AC92}" srcOrd="1" destOrd="0" parTransId="{DF0FADFB-CA5A-45BC-96A6-928523BD8085}" sibTransId="{B6FF464F-1998-4B7A-A066-518D2E47A79C}"/>
    <dgm:cxn modelId="{685B0F41-F174-481F-AFE8-20A1886838D7}" type="presOf" srcId="{84274EED-118E-4907-A6C4-A170683165C2}" destId="{7D9F549A-1943-404E-BBA5-BE6881BDFEC8}" srcOrd="0" destOrd="0" presId="urn:microsoft.com/office/officeart/2018/2/layout/IconVerticalSolidList"/>
    <dgm:cxn modelId="{66F71B64-EDFC-4398-9C95-B59D90C4971E}" srcId="{84274EED-118E-4907-A6C4-A170683165C2}" destId="{7E070D6B-0B75-4CB6-8C50-9A3979175436}" srcOrd="1" destOrd="0" parTransId="{614EB712-E756-4BC6-B165-42114B27A019}" sibTransId="{428742FC-CEA2-4CF8-863F-A4B7B4D0DE0C}"/>
    <dgm:cxn modelId="{F1F53978-3E72-446B-A275-82E89F69BBB3}" type="presOf" srcId="{E4E7326A-D487-47D5-8A23-F9A4B979C488}" destId="{EA6B558D-BCE5-41F3-8C2D-587CBB28AB60}" srcOrd="0" destOrd="0" presId="urn:microsoft.com/office/officeart/2018/2/layout/IconVerticalSolidList"/>
    <dgm:cxn modelId="{3BF13C92-E6FB-4CED-9CC6-32082374A712}" srcId="{84274EED-118E-4907-A6C4-A170683165C2}" destId="{C2611936-DA7C-4EE1-B159-3A9301132857}" srcOrd="0" destOrd="0" parTransId="{A372DC5F-E6E7-41B7-B3CB-CFE7CF45C3F1}" sibTransId="{4553DA06-BCE5-4880-B538-FA45EE1A1BA8}"/>
    <dgm:cxn modelId="{0319DB9C-9C5E-41BA-9079-394D50396E0A}" type="presOf" srcId="{C2A8870D-C504-4F1B-8E56-01E06132AC92}" destId="{0350BF7F-E378-4F23-A9DB-4295532A0AE7}" srcOrd="0" destOrd="0" presId="urn:microsoft.com/office/officeart/2018/2/layout/IconVerticalSolidList"/>
    <dgm:cxn modelId="{F6C2CDC6-665A-4281-A5A5-242D0D151329}" type="presOf" srcId="{7E070D6B-0B75-4CB6-8C50-9A3979175436}" destId="{4CD76E3D-8CD0-4230-8E07-CFA10556FD39}" srcOrd="0" destOrd="1" presId="urn:microsoft.com/office/officeart/2018/2/layout/IconVerticalSolidList"/>
    <dgm:cxn modelId="{85D357CF-182B-4B4F-B706-6ABB3430E140}" srcId="{E4E7326A-D487-47D5-8A23-F9A4B979C488}" destId="{84274EED-118E-4907-A6C4-A170683165C2}" srcOrd="2" destOrd="0" parTransId="{09E7A7F6-E184-4EEF-ABA7-34EC256C7A3A}" sibTransId="{8CF33D6F-4C3C-4B39-A085-54D354267082}"/>
    <dgm:cxn modelId="{8AB41E13-2405-4374-A6CF-1DDFC64D7AF1}" type="presParOf" srcId="{EA6B558D-BCE5-41F3-8C2D-587CBB28AB60}" destId="{486FF977-830A-48A5-A812-40079D0F4201}" srcOrd="0" destOrd="0" presId="urn:microsoft.com/office/officeart/2018/2/layout/IconVerticalSolidList"/>
    <dgm:cxn modelId="{CF77A56E-0C80-4EBD-87B6-6FA9F74A866A}" type="presParOf" srcId="{486FF977-830A-48A5-A812-40079D0F4201}" destId="{B4137E41-8A73-4768-9D9A-AC9370CD2E5B}" srcOrd="0" destOrd="0" presId="urn:microsoft.com/office/officeart/2018/2/layout/IconVerticalSolidList"/>
    <dgm:cxn modelId="{2749D5B9-B0C4-45E1-9FB5-231704D822CB}" type="presParOf" srcId="{486FF977-830A-48A5-A812-40079D0F4201}" destId="{07352E8B-9A69-49BD-A4AE-DC2F99C21DD2}" srcOrd="1" destOrd="0" presId="urn:microsoft.com/office/officeart/2018/2/layout/IconVerticalSolidList"/>
    <dgm:cxn modelId="{4C15753E-83E5-4AC8-9E44-3EA9F59984E9}" type="presParOf" srcId="{486FF977-830A-48A5-A812-40079D0F4201}" destId="{2B1BEEDE-1F09-4101-882E-178688B00F36}" srcOrd="2" destOrd="0" presId="urn:microsoft.com/office/officeart/2018/2/layout/IconVerticalSolidList"/>
    <dgm:cxn modelId="{6BBE3A0A-BB21-4F3C-A741-60B05ABBB2F4}" type="presParOf" srcId="{486FF977-830A-48A5-A812-40079D0F4201}" destId="{5219E864-6979-4C9A-858F-1024A5D6739C}" srcOrd="3" destOrd="0" presId="urn:microsoft.com/office/officeart/2018/2/layout/IconVerticalSolidList"/>
    <dgm:cxn modelId="{8E9E57D4-AA45-45DA-9EB7-41BC2B362054}" type="presParOf" srcId="{EA6B558D-BCE5-41F3-8C2D-587CBB28AB60}" destId="{4B8F7902-FE96-4D98-ACA1-547887D7BCF7}" srcOrd="1" destOrd="0" presId="urn:microsoft.com/office/officeart/2018/2/layout/IconVerticalSolidList"/>
    <dgm:cxn modelId="{F5320706-74E9-4379-847C-4F18C9209602}" type="presParOf" srcId="{EA6B558D-BCE5-41F3-8C2D-587CBB28AB60}" destId="{646CBA14-143C-498D-82EA-12F435A6C9F6}" srcOrd="2" destOrd="0" presId="urn:microsoft.com/office/officeart/2018/2/layout/IconVerticalSolidList"/>
    <dgm:cxn modelId="{1A671CC8-EE06-41FD-B9DD-776A460B4E6D}" type="presParOf" srcId="{646CBA14-143C-498D-82EA-12F435A6C9F6}" destId="{266471AF-6587-4DEF-B2B1-CDC5DE53095C}" srcOrd="0" destOrd="0" presId="urn:microsoft.com/office/officeart/2018/2/layout/IconVerticalSolidList"/>
    <dgm:cxn modelId="{E0903C3D-6AA2-49B0-B646-CBA2130EDB11}" type="presParOf" srcId="{646CBA14-143C-498D-82EA-12F435A6C9F6}" destId="{68A3D28F-3AB0-4870-BCF1-95D4B1CEB682}" srcOrd="1" destOrd="0" presId="urn:microsoft.com/office/officeart/2018/2/layout/IconVerticalSolidList"/>
    <dgm:cxn modelId="{2198CC16-D5FE-40A8-B17B-7A9008D75E5B}" type="presParOf" srcId="{646CBA14-143C-498D-82EA-12F435A6C9F6}" destId="{E3EF37F7-07CF-468B-9DDE-3ABE2FE932C7}" srcOrd="2" destOrd="0" presId="urn:microsoft.com/office/officeart/2018/2/layout/IconVerticalSolidList"/>
    <dgm:cxn modelId="{0BDF1C72-1487-45F1-9EE1-FCBCEFEFC99A}" type="presParOf" srcId="{646CBA14-143C-498D-82EA-12F435A6C9F6}" destId="{0350BF7F-E378-4F23-A9DB-4295532A0AE7}" srcOrd="3" destOrd="0" presId="urn:microsoft.com/office/officeart/2018/2/layout/IconVerticalSolidList"/>
    <dgm:cxn modelId="{96B05524-2FBD-40A9-BF84-6CCEAB5FEFCC}" type="presParOf" srcId="{EA6B558D-BCE5-41F3-8C2D-587CBB28AB60}" destId="{F56634EE-CBA2-4B19-9B67-F7F086C53B49}" srcOrd="3" destOrd="0" presId="urn:microsoft.com/office/officeart/2018/2/layout/IconVerticalSolidList"/>
    <dgm:cxn modelId="{42DED4B5-3011-4A49-8E24-FAA10A7FA14A}" type="presParOf" srcId="{EA6B558D-BCE5-41F3-8C2D-587CBB28AB60}" destId="{784504DD-30E8-407D-8513-E95E5294419D}" srcOrd="4" destOrd="0" presId="urn:microsoft.com/office/officeart/2018/2/layout/IconVerticalSolidList"/>
    <dgm:cxn modelId="{78081F90-3AF2-40BC-9D60-5AB9CDF98D4A}" type="presParOf" srcId="{784504DD-30E8-407D-8513-E95E5294419D}" destId="{ED71E68B-8213-4035-A412-9AAF05E0EDB7}" srcOrd="0" destOrd="0" presId="urn:microsoft.com/office/officeart/2018/2/layout/IconVerticalSolidList"/>
    <dgm:cxn modelId="{0DC7DB5B-07CD-4A1C-936E-C7A913291955}" type="presParOf" srcId="{784504DD-30E8-407D-8513-E95E5294419D}" destId="{23124903-AA7C-4A6C-8BFE-F87F922CB6B6}" srcOrd="1" destOrd="0" presId="urn:microsoft.com/office/officeart/2018/2/layout/IconVerticalSolidList"/>
    <dgm:cxn modelId="{7D8FE7A8-522E-45C2-9A5D-BB024F75C5A0}" type="presParOf" srcId="{784504DD-30E8-407D-8513-E95E5294419D}" destId="{1F851E4C-4D75-4549-94E4-B16D529851AD}" srcOrd="2" destOrd="0" presId="urn:microsoft.com/office/officeart/2018/2/layout/IconVerticalSolidList"/>
    <dgm:cxn modelId="{6126B9F7-C4FE-4A8C-95BD-BAB4EAE2FE1F}" type="presParOf" srcId="{784504DD-30E8-407D-8513-E95E5294419D}" destId="{7D9F549A-1943-404E-BBA5-BE6881BDFEC8}" srcOrd="3" destOrd="0" presId="urn:microsoft.com/office/officeart/2018/2/layout/IconVerticalSolidList"/>
    <dgm:cxn modelId="{F44947AC-039E-4B45-ACF5-83105CDF9FAF}" type="presParOf" srcId="{784504DD-30E8-407D-8513-E95E5294419D}" destId="{4CD76E3D-8CD0-4230-8E07-CFA10556FD39}"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EDD65-85F3-447E-BFB0-96FE8819110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0BEDAC7-630D-4B90-97CA-311848D34276}">
      <dgm:prSet/>
      <dgm:spPr/>
      <dgm:t>
        <a:bodyPr/>
        <a:lstStyle/>
        <a:p>
          <a:r>
            <a:rPr lang="en-GB" dirty="0">
              <a:latin typeface="Trebuchet MS" panose="020B0603020202020204" pitchFamily="34" charset="0"/>
            </a:rPr>
            <a:t>Admitted men and women (18+) with learning disabilities and/or autism</a:t>
          </a:r>
          <a:endParaRPr lang="en-US" dirty="0">
            <a:latin typeface="Trebuchet MS" panose="020B0603020202020204" pitchFamily="34" charset="0"/>
          </a:endParaRPr>
        </a:p>
      </dgm:t>
    </dgm:pt>
    <dgm:pt modelId="{B81C6CF4-483B-4460-BD5F-84E06087763A}" type="parTrans" cxnId="{7EBDEA59-EA8C-448A-9F01-C90B74E6E5AF}">
      <dgm:prSet/>
      <dgm:spPr/>
      <dgm:t>
        <a:bodyPr/>
        <a:lstStyle/>
        <a:p>
          <a:endParaRPr lang="en-US"/>
        </a:p>
      </dgm:t>
    </dgm:pt>
    <dgm:pt modelId="{D4C9CF30-6E04-497F-8F13-343527DF51B9}" type="sibTrans" cxnId="{7EBDEA59-EA8C-448A-9F01-C90B74E6E5AF}">
      <dgm:prSet/>
      <dgm:spPr/>
      <dgm:t>
        <a:bodyPr/>
        <a:lstStyle/>
        <a:p>
          <a:endParaRPr lang="en-US"/>
        </a:p>
      </dgm:t>
    </dgm:pt>
    <dgm:pt modelId="{0C22C306-E7CF-48AB-984A-E76AA98BD320}">
      <dgm:prSet/>
      <dgm:spPr/>
      <dgm:t>
        <a:bodyPr/>
        <a:lstStyle/>
        <a:p>
          <a:r>
            <a:rPr lang="en-GB" dirty="0">
              <a:latin typeface="Trebuchet MS" panose="020B0603020202020204" pitchFamily="34" charset="0"/>
            </a:rPr>
            <a:t>Patients may have additional mental/physical needs and challenging </a:t>
          </a:r>
          <a:r>
            <a:rPr lang="en-GB" dirty="0" err="1">
              <a:latin typeface="Trebuchet MS" panose="020B0603020202020204" pitchFamily="34" charset="0"/>
            </a:rPr>
            <a:t>behaviors</a:t>
          </a:r>
          <a:endParaRPr lang="en-US" dirty="0">
            <a:latin typeface="Trebuchet MS" panose="020B0603020202020204" pitchFamily="34" charset="0"/>
          </a:endParaRPr>
        </a:p>
      </dgm:t>
    </dgm:pt>
    <dgm:pt modelId="{0115FA49-D8E2-411A-AB8A-6C314FE82E05}" type="parTrans" cxnId="{A0ADF5E6-32E7-4777-B9F3-A98727FAAB6A}">
      <dgm:prSet/>
      <dgm:spPr/>
      <dgm:t>
        <a:bodyPr/>
        <a:lstStyle/>
        <a:p>
          <a:endParaRPr lang="en-US"/>
        </a:p>
      </dgm:t>
    </dgm:pt>
    <dgm:pt modelId="{093BA4CF-64E6-4329-8023-B21657ACA0C2}" type="sibTrans" cxnId="{A0ADF5E6-32E7-4777-B9F3-A98727FAAB6A}">
      <dgm:prSet/>
      <dgm:spPr/>
      <dgm:t>
        <a:bodyPr/>
        <a:lstStyle/>
        <a:p>
          <a:endParaRPr lang="en-US"/>
        </a:p>
      </dgm:t>
    </dgm:pt>
    <dgm:pt modelId="{707449D0-C8A5-4C46-BB7D-CAB8661A0AA2}">
      <dgm:prSet/>
      <dgm:spPr/>
      <dgm:t>
        <a:bodyPr/>
        <a:lstStyle/>
        <a:p>
          <a:r>
            <a:rPr lang="en-GB" dirty="0">
              <a:latin typeface="Trebuchet MS" panose="020B0603020202020204" pitchFamily="34" charset="0"/>
            </a:rPr>
            <a:t>In May 2019: 13 patients, placements commissioned by 10 Clinical Commissioning Groups</a:t>
          </a:r>
          <a:endParaRPr lang="en-US" dirty="0">
            <a:latin typeface="Trebuchet MS" panose="020B0603020202020204" pitchFamily="34" charset="0"/>
          </a:endParaRPr>
        </a:p>
      </dgm:t>
    </dgm:pt>
    <dgm:pt modelId="{808C3134-4A37-4593-8FDF-DB112180DC5E}" type="parTrans" cxnId="{7884E1AC-DA7D-4817-BF38-6AAB7BE0606F}">
      <dgm:prSet/>
      <dgm:spPr/>
      <dgm:t>
        <a:bodyPr/>
        <a:lstStyle/>
        <a:p>
          <a:endParaRPr lang="en-US"/>
        </a:p>
      </dgm:t>
    </dgm:pt>
    <dgm:pt modelId="{D34F934A-1A50-455E-A6F9-7127152DC60D}" type="sibTrans" cxnId="{7884E1AC-DA7D-4817-BF38-6AAB7BE0606F}">
      <dgm:prSet/>
      <dgm:spPr/>
      <dgm:t>
        <a:bodyPr/>
        <a:lstStyle/>
        <a:p>
          <a:endParaRPr lang="en-US"/>
        </a:p>
      </dgm:t>
    </dgm:pt>
    <dgm:pt modelId="{3E852403-2B0E-4072-ADEA-0A0025554CD4}">
      <dgm:prSet/>
      <dgm:spPr/>
      <dgm:t>
        <a:bodyPr/>
        <a:lstStyle/>
        <a:p>
          <a:r>
            <a:rPr lang="en-GB" dirty="0">
              <a:latin typeface="Trebuchet MS" panose="020B0603020202020204" pitchFamily="34" charset="0"/>
            </a:rPr>
            <a:t>BBC Panorama Programme (22 May 2019) exposed alleged psychological and physical abuse by staff </a:t>
          </a:r>
          <a:r>
            <a:rPr lang="en-GB" dirty="0" err="1">
              <a:latin typeface="Trebuchet MS" panose="020B0603020202020204" pitchFamily="34" charset="0"/>
              <a:hlinkClick xmlns:r="http://schemas.openxmlformats.org/officeDocument/2006/relationships" r:id="rId1"/>
            </a:rPr>
            <a:t>Whorlton</a:t>
          </a:r>
          <a:r>
            <a:rPr lang="en-GB" dirty="0">
              <a:latin typeface="Trebuchet MS" panose="020B0603020202020204" pitchFamily="34" charset="0"/>
              <a:hlinkClick xmlns:r="http://schemas.openxmlformats.org/officeDocument/2006/relationships" r:id="rId1"/>
            </a:rPr>
            <a:t> Hall BBC Panorama May 2019</a:t>
          </a:r>
          <a:endParaRPr lang="en-US" dirty="0">
            <a:latin typeface="Trebuchet MS" panose="020B0603020202020204" pitchFamily="34" charset="0"/>
          </a:endParaRPr>
        </a:p>
      </dgm:t>
    </dgm:pt>
    <dgm:pt modelId="{0D86A806-80C8-4631-9081-2F5D9496C625}" type="parTrans" cxnId="{137F8B9A-2D2C-4533-9C7D-5CEF275505FB}">
      <dgm:prSet/>
      <dgm:spPr/>
      <dgm:t>
        <a:bodyPr/>
        <a:lstStyle/>
        <a:p>
          <a:endParaRPr lang="en-US"/>
        </a:p>
      </dgm:t>
    </dgm:pt>
    <dgm:pt modelId="{3CF44C43-087D-4965-BFC3-60B4929936F1}" type="sibTrans" cxnId="{137F8B9A-2D2C-4533-9C7D-5CEF275505FB}">
      <dgm:prSet/>
      <dgm:spPr/>
      <dgm:t>
        <a:bodyPr/>
        <a:lstStyle/>
        <a:p>
          <a:endParaRPr lang="en-US"/>
        </a:p>
      </dgm:t>
    </dgm:pt>
    <dgm:pt modelId="{4D5C22DB-FD69-4363-8985-74DAB85B6F9B}">
      <dgm:prSet/>
      <dgm:spPr/>
      <dgm:t>
        <a:bodyPr/>
        <a:lstStyle/>
        <a:p>
          <a:r>
            <a:rPr lang="en-GB" dirty="0">
              <a:latin typeface="Trebuchet MS" panose="020B0603020202020204" pitchFamily="34" charset="0"/>
            </a:rPr>
            <a:t>Immediate suspension of staff after broadcast</a:t>
          </a:r>
          <a:endParaRPr lang="en-US" dirty="0">
            <a:latin typeface="Trebuchet MS" panose="020B0603020202020204" pitchFamily="34" charset="0"/>
          </a:endParaRPr>
        </a:p>
      </dgm:t>
    </dgm:pt>
    <dgm:pt modelId="{F45241C3-9307-44A5-8D54-F7CBCBC2091A}" type="parTrans" cxnId="{40F15959-C2DF-4C64-A9D4-EAEC373D4D30}">
      <dgm:prSet/>
      <dgm:spPr/>
      <dgm:t>
        <a:bodyPr/>
        <a:lstStyle/>
        <a:p>
          <a:endParaRPr lang="en-US"/>
        </a:p>
      </dgm:t>
    </dgm:pt>
    <dgm:pt modelId="{C5D0EDD4-0502-4F6E-92C4-5B84CC80E710}" type="sibTrans" cxnId="{40F15959-C2DF-4C64-A9D4-EAEC373D4D30}">
      <dgm:prSet/>
      <dgm:spPr/>
      <dgm:t>
        <a:bodyPr/>
        <a:lstStyle/>
        <a:p>
          <a:endParaRPr lang="en-US"/>
        </a:p>
      </dgm:t>
    </dgm:pt>
    <dgm:pt modelId="{F8EB1712-8FCB-41D7-97B6-4CFDC7D42E0A}">
      <dgm:prSet/>
      <dgm:spPr/>
      <dgm:t>
        <a:bodyPr/>
        <a:lstStyle/>
        <a:p>
          <a:r>
            <a:rPr lang="en-GB" dirty="0">
              <a:latin typeface="Trebuchet MS" panose="020B0603020202020204" pitchFamily="34" charset="0"/>
            </a:rPr>
            <a:t>All 13 residents moved to other care settings</a:t>
          </a:r>
          <a:endParaRPr lang="en-US" dirty="0">
            <a:latin typeface="Trebuchet MS" panose="020B0603020202020204" pitchFamily="34" charset="0"/>
          </a:endParaRPr>
        </a:p>
      </dgm:t>
    </dgm:pt>
    <dgm:pt modelId="{3E0A6983-6DD7-41B7-A46B-3EC729A8212B}" type="parTrans" cxnId="{688FDABD-072B-40DC-9700-7523E4A3930F}">
      <dgm:prSet/>
      <dgm:spPr/>
      <dgm:t>
        <a:bodyPr/>
        <a:lstStyle/>
        <a:p>
          <a:endParaRPr lang="en-US"/>
        </a:p>
      </dgm:t>
    </dgm:pt>
    <dgm:pt modelId="{36496FC9-8ED7-4917-AA4C-CA0BBF778854}" type="sibTrans" cxnId="{688FDABD-072B-40DC-9700-7523E4A3930F}">
      <dgm:prSet/>
      <dgm:spPr/>
      <dgm:t>
        <a:bodyPr/>
        <a:lstStyle/>
        <a:p>
          <a:endParaRPr lang="en-US"/>
        </a:p>
      </dgm:t>
    </dgm:pt>
    <dgm:pt modelId="{8E7E25E2-DEE8-4448-8D09-261757957252}">
      <dgm:prSet/>
      <dgm:spPr/>
      <dgm:t>
        <a:bodyPr/>
        <a:lstStyle/>
        <a:p>
          <a:r>
            <a:rPr lang="en-GB" dirty="0" err="1">
              <a:latin typeface="Trebuchet MS" panose="020B0603020202020204" pitchFamily="34" charset="0"/>
            </a:rPr>
            <a:t>Whorlton</a:t>
          </a:r>
          <a:r>
            <a:rPr lang="en-GB" dirty="0">
              <a:latin typeface="Trebuchet MS" panose="020B0603020202020204" pitchFamily="34" charset="0"/>
            </a:rPr>
            <a:t> Hall Closed following the revelations</a:t>
          </a:r>
          <a:endParaRPr lang="en-US" dirty="0">
            <a:latin typeface="Trebuchet MS" panose="020B0603020202020204" pitchFamily="34" charset="0"/>
          </a:endParaRPr>
        </a:p>
      </dgm:t>
    </dgm:pt>
    <dgm:pt modelId="{41F64CF6-02E9-4AD1-8265-76A05C8BDEAE}" type="parTrans" cxnId="{0C2ADB56-A2E5-4934-8661-F24F25F0974B}">
      <dgm:prSet/>
      <dgm:spPr/>
      <dgm:t>
        <a:bodyPr/>
        <a:lstStyle/>
        <a:p>
          <a:endParaRPr lang="en-US"/>
        </a:p>
      </dgm:t>
    </dgm:pt>
    <dgm:pt modelId="{BB59E46B-0329-46B2-862E-B402B9FF6F04}" type="sibTrans" cxnId="{0C2ADB56-A2E5-4934-8661-F24F25F0974B}">
      <dgm:prSet/>
      <dgm:spPr/>
      <dgm:t>
        <a:bodyPr/>
        <a:lstStyle/>
        <a:p>
          <a:endParaRPr lang="en-US"/>
        </a:p>
      </dgm:t>
    </dgm:pt>
    <dgm:pt modelId="{4E33AD22-E08C-4DCB-93C2-02346FEEC76A}" type="pres">
      <dgm:prSet presAssocID="{F66EDD65-85F3-447E-BFB0-96FE88191109}" presName="vert0" presStyleCnt="0">
        <dgm:presLayoutVars>
          <dgm:dir/>
          <dgm:animOne val="branch"/>
          <dgm:animLvl val="lvl"/>
        </dgm:presLayoutVars>
      </dgm:prSet>
      <dgm:spPr/>
    </dgm:pt>
    <dgm:pt modelId="{B4DEC8E9-CBA2-4EDB-94A3-281EE5C99163}" type="pres">
      <dgm:prSet presAssocID="{70BEDAC7-630D-4B90-97CA-311848D34276}" presName="thickLine" presStyleLbl="alignNode1" presStyleIdx="0" presStyleCnt="7"/>
      <dgm:spPr/>
    </dgm:pt>
    <dgm:pt modelId="{949F5386-6933-4183-9F35-B64CED9B1BA8}" type="pres">
      <dgm:prSet presAssocID="{70BEDAC7-630D-4B90-97CA-311848D34276}" presName="horz1" presStyleCnt="0"/>
      <dgm:spPr/>
    </dgm:pt>
    <dgm:pt modelId="{BC6098E0-9663-460E-9025-9D05BA0DAF99}" type="pres">
      <dgm:prSet presAssocID="{70BEDAC7-630D-4B90-97CA-311848D34276}" presName="tx1" presStyleLbl="revTx" presStyleIdx="0" presStyleCnt="7"/>
      <dgm:spPr/>
    </dgm:pt>
    <dgm:pt modelId="{88D32017-D27D-4E3B-A56A-C405C6FA4AAA}" type="pres">
      <dgm:prSet presAssocID="{70BEDAC7-630D-4B90-97CA-311848D34276}" presName="vert1" presStyleCnt="0"/>
      <dgm:spPr/>
    </dgm:pt>
    <dgm:pt modelId="{B99B5ADE-F0FE-492C-8AE1-DDA710599584}" type="pres">
      <dgm:prSet presAssocID="{0C22C306-E7CF-48AB-984A-E76AA98BD320}" presName="thickLine" presStyleLbl="alignNode1" presStyleIdx="1" presStyleCnt="7"/>
      <dgm:spPr/>
    </dgm:pt>
    <dgm:pt modelId="{7B99D1C6-7947-40E6-90DC-F9C6AB01083F}" type="pres">
      <dgm:prSet presAssocID="{0C22C306-E7CF-48AB-984A-E76AA98BD320}" presName="horz1" presStyleCnt="0"/>
      <dgm:spPr/>
    </dgm:pt>
    <dgm:pt modelId="{EEE4F1AF-B3FE-4652-9D71-A699F4019860}" type="pres">
      <dgm:prSet presAssocID="{0C22C306-E7CF-48AB-984A-E76AA98BD320}" presName="tx1" presStyleLbl="revTx" presStyleIdx="1" presStyleCnt="7"/>
      <dgm:spPr/>
    </dgm:pt>
    <dgm:pt modelId="{7955AC69-E5B9-41A6-949A-E448AE730B79}" type="pres">
      <dgm:prSet presAssocID="{0C22C306-E7CF-48AB-984A-E76AA98BD320}" presName="vert1" presStyleCnt="0"/>
      <dgm:spPr/>
    </dgm:pt>
    <dgm:pt modelId="{8C7FDEBE-E1EF-4FB0-B0A8-6C4C122045E0}" type="pres">
      <dgm:prSet presAssocID="{707449D0-C8A5-4C46-BB7D-CAB8661A0AA2}" presName="thickLine" presStyleLbl="alignNode1" presStyleIdx="2" presStyleCnt="7"/>
      <dgm:spPr/>
    </dgm:pt>
    <dgm:pt modelId="{EEBA1073-E580-41E6-8C2D-2343278C1F1F}" type="pres">
      <dgm:prSet presAssocID="{707449D0-C8A5-4C46-BB7D-CAB8661A0AA2}" presName="horz1" presStyleCnt="0"/>
      <dgm:spPr/>
    </dgm:pt>
    <dgm:pt modelId="{93E18726-9293-432A-9A71-DD1DFB5B9F8E}" type="pres">
      <dgm:prSet presAssocID="{707449D0-C8A5-4C46-BB7D-CAB8661A0AA2}" presName="tx1" presStyleLbl="revTx" presStyleIdx="2" presStyleCnt="7"/>
      <dgm:spPr/>
    </dgm:pt>
    <dgm:pt modelId="{09E762A4-2CC7-4F44-9C68-FBF30EE79E5B}" type="pres">
      <dgm:prSet presAssocID="{707449D0-C8A5-4C46-BB7D-CAB8661A0AA2}" presName="vert1" presStyleCnt="0"/>
      <dgm:spPr/>
    </dgm:pt>
    <dgm:pt modelId="{C8E03346-E589-4E64-A824-8412F9CBD436}" type="pres">
      <dgm:prSet presAssocID="{3E852403-2B0E-4072-ADEA-0A0025554CD4}" presName="thickLine" presStyleLbl="alignNode1" presStyleIdx="3" presStyleCnt="7"/>
      <dgm:spPr/>
    </dgm:pt>
    <dgm:pt modelId="{6F7177C9-E706-4FB3-AE9D-4D9BD7F197F4}" type="pres">
      <dgm:prSet presAssocID="{3E852403-2B0E-4072-ADEA-0A0025554CD4}" presName="horz1" presStyleCnt="0"/>
      <dgm:spPr/>
    </dgm:pt>
    <dgm:pt modelId="{5DFB9F30-48B8-4F12-ABFB-EA40384F6433}" type="pres">
      <dgm:prSet presAssocID="{3E852403-2B0E-4072-ADEA-0A0025554CD4}" presName="tx1" presStyleLbl="revTx" presStyleIdx="3" presStyleCnt="7"/>
      <dgm:spPr/>
    </dgm:pt>
    <dgm:pt modelId="{A9493595-DA9C-4E9E-82A4-F477521FF33B}" type="pres">
      <dgm:prSet presAssocID="{3E852403-2B0E-4072-ADEA-0A0025554CD4}" presName="vert1" presStyleCnt="0"/>
      <dgm:spPr/>
    </dgm:pt>
    <dgm:pt modelId="{6E3D6371-E7BA-4B7F-A7E7-5FAB583B6011}" type="pres">
      <dgm:prSet presAssocID="{4D5C22DB-FD69-4363-8985-74DAB85B6F9B}" presName="thickLine" presStyleLbl="alignNode1" presStyleIdx="4" presStyleCnt="7"/>
      <dgm:spPr/>
    </dgm:pt>
    <dgm:pt modelId="{58A926BA-3F23-4C95-82BE-0DCC7E11CE9F}" type="pres">
      <dgm:prSet presAssocID="{4D5C22DB-FD69-4363-8985-74DAB85B6F9B}" presName="horz1" presStyleCnt="0"/>
      <dgm:spPr/>
    </dgm:pt>
    <dgm:pt modelId="{8D0032B3-74F5-4EE7-BAF8-A0C6484C4EE6}" type="pres">
      <dgm:prSet presAssocID="{4D5C22DB-FD69-4363-8985-74DAB85B6F9B}" presName="tx1" presStyleLbl="revTx" presStyleIdx="4" presStyleCnt="7"/>
      <dgm:spPr/>
    </dgm:pt>
    <dgm:pt modelId="{F35654D0-0756-4CED-9003-E67CADD222BF}" type="pres">
      <dgm:prSet presAssocID="{4D5C22DB-FD69-4363-8985-74DAB85B6F9B}" presName="vert1" presStyleCnt="0"/>
      <dgm:spPr/>
    </dgm:pt>
    <dgm:pt modelId="{5FBC4E81-DD4D-4D27-B477-2DCA45217382}" type="pres">
      <dgm:prSet presAssocID="{F8EB1712-8FCB-41D7-97B6-4CFDC7D42E0A}" presName="thickLine" presStyleLbl="alignNode1" presStyleIdx="5" presStyleCnt="7"/>
      <dgm:spPr/>
    </dgm:pt>
    <dgm:pt modelId="{50DA078D-D55D-404F-8AC7-A046BBE3DB5E}" type="pres">
      <dgm:prSet presAssocID="{F8EB1712-8FCB-41D7-97B6-4CFDC7D42E0A}" presName="horz1" presStyleCnt="0"/>
      <dgm:spPr/>
    </dgm:pt>
    <dgm:pt modelId="{FE9118B6-33B3-4921-945A-319B356B7D5B}" type="pres">
      <dgm:prSet presAssocID="{F8EB1712-8FCB-41D7-97B6-4CFDC7D42E0A}" presName="tx1" presStyleLbl="revTx" presStyleIdx="5" presStyleCnt="7"/>
      <dgm:spPr/>
    </dgm:pt>
    <dgm:pt modelId="{81E23D0E-08DD-4384-9310-A9B46DFA7BF7}" type="pres">
      <dgm:prSet presAssocID="{F8EB1712-8FCB-41D7-97B6-4CFDC7D42E0A}" presName="vert1" presStyleCnt="0"/>
      <dgm:spPr/>
    </dgm:pt>
    <dgm:pt modelId="{2EE7FC6B-AE67-4960-879C-0B11B573CF7C}" type="pres">
      <dgm:prSet presAssocID="{8E7E25E2-DEE8-4448-8D09-261757957252}" presName="thickLine" presStyleLbl="alignNode1" presStyleIdx="6" presStyleCnt="7"/>
      <dgm:spPr/>
    </dgm:pt>
    <dgm:pt modelId="{C58CF00B-5A0B-4A7B-BD43-04DCDF533CE3}" type="pres">
      <dgm:prSet presAssocID="{8E7E25E2-DEE8-4448-8D09-261757957252}" presName="horz1" presStyleCnt="0"/>
      <dgm:spPr/>
    </dgm:pt>
    <dgm:pt modelId="{EA99AC02-C0B6-4C8B-86F5-7710B07B9882}" type="pres">
      <dgm:prSet presAssocID="{8E7E25E2-DEE8-4448-8D09-261757957252}" presName="tx1" presStyleLbl="revTx" presStyleIdx="6" presStyleCnt="7"/>
      <dgm:spPr/>
    </dgm:pt>
    <dgm:pt modelId="{FC659B1C-A80A-41B4-BF65-8B71107411AF}" type="pres">
      <dgm:prSet presAssocID="{8E7E25E2-DEE8-4448-8D09-261757957252}" presName="vert1" presStyleCnt="0"/>
      <dgm:spPr/>
    </dgm:pt>
  </dgm:ptLst>
  <dgm:cxnLst>
    <dgm:cxn modelId="{66DD6E00-BDA4-44BC-9C47-40D1C3BD7B9B}" type="presOf" srcId="{0C22C306-E7CF-48AB-984A-E76AA98BD320}" destId="{EEE4F1AF-B3FE-4652-9D71-A699F4019860}" srcOrd="0" destOrd="0" presId="urn:microsoft.com/office/officeart/2008/layout/LinedList"/>
    <dgm:cxn modelId="{B149580A-F4B7-4C0E-89EB-D5BA89761E44}" type="presOf" srcId="{F8EB1712-8FCB-41D7-97B6-4CFDC7D42E0A}" destId="{FE9118B6-33B3-4921-945A-319B356B7D5B}" srcOrd="0" destOrd="0" presId="urn:microsoft.com/office/officeart/2008/layout/LinedList"/>
    <dgm:cxn modelId="{5EC3D121-132A-4409-B3AA-41C43C48161E}" type="presOf" srcId="{8E7E25E2-DEE8-4448-8D09-261757957252}" destId="{EA99AC02-C0B6-4C8B-86F5-7710B07B9882}" srcOrd="0" destOrd="0" presId="urn:microsoft.com/office/officeart/2008/layout/LinedList"/>
    <dgm:cxn modelId="{B0466F47-F49E-4B68-BB86-A3B8BD085F62}" type="presOf" srcId="{4D5C22DB-FD69-4363-8985-74DAB85B6F9B}" destId="{8D0032B3-74F5-4EE7-BAF8-A0C6484C4EE6}" srcOrd="0" destOrd="0" presId="urn:microsoft.com/office/officeart/2008/layout/LinedList"/>
    <dgm:cxn modelId="{0C2ADB56-A2E5-4934-8661-F24F25F0974B}" srcId="{F66EDD65-85F3-447E-BFB0-96FE88191109}" destId="{8E7E25E2-DEE8-4448-8D09-261757957252}" srcOrd="6" destOrd="0" parTransId="{41F64CF6-02E9-4AD1-8265-76A05C8BDEAE}" sibTransId="{BB59E46B-0329-46B2-862E-B402B9FF6F04}"/>
    <dgm:cxn modelId="{CAC13E57-C15F-4BA5-9753-5910A5F1BA43}" type="presOf" srcId="{3E852403-2B0E-4072-ADEA-0A0025554CD4}" destId="{5DFB9F30-48B8-4F12-ABFB-EA40384F6433}" srcOrd="0" destOrd="0" presId="urn:microsoft.com/office/officeart/2008/layout/LinedList"/>
    <dgm:cxn modelId="{40F15959-C2DF-4C64-A9D4-EAEC373D4D30}" srcId="{F66EDD65-85F3-447E-BFB0-96FE88191109}" destId="{4D5C22DB-FD69-4363-8985-74DAB85B6F9B}" srcOrd="4" destOrd="0" parTransId="{F45241C3-9307-44A5-8D54-F7CBCBC2091A}" sibTransId="{C5D0EDD4-0502-4F6E-92C4-5B84CC80E710}"/>
    <dgm:cxn modelId="{7EBDEA59-EA8C-448A-9F01-C90B74E6E5AF}" srcId="{F66EDD65-85F3-447E-BFB0-96FE88191109}" destId="{70BEDAC7-630D-4B90-97CA-311848D34276}" srcOrd="0" destOrd="0" parTransId="{B81C6CF4-483B-4460-BD5F-84E06087763A}" sibTransId="{D4C9CF30-6E04-497F-8F13-343527DF51B9}"/>
    <dgm:cxn modelId="{4D118B7F-91CA-48EB-B4C6-E7DF67B11F67}" type="presOf" srcId="{707449D0-C8A5-4C46-BB7D-CAB8661A0AA2}" destId="{93E18726-9293-432A-9A71-DD1DFB5B9F8E}" srcOrd="0" destOrd="0" presId="urn:microsoft.com/office/officeart/2008/layout/LinedList"/>
    <dgm:cxn modelId="{137F8B9A-2D2C-4533-9C7D-5CEF275505FB}" srcId="{F66EDD65-85F3-447E-BFB0-96FE88191109}" destId="{3E852403-2B0E-4072-ADEA-0A0025554CD4}" srcOrd="3" destOrd="0" parTransId="{0D86A806-80C8-4631-9081-2F5D9496C625}" sibTransId="{3CF44C43-087D-4965-BFC3-60B4929936F1}"/>
    <dgm:cxn modelId="{7CF845AB-DB14-4CDA-921A-5C1F40A032AB}" type="presOf" srcId="{70BEDAC7-630D-4B90-97CA-311848D34276}" destId="{BC6098E0-9663-460E-9025-9D05BA0DAF99}" srcOrd="0" destOrd="0" presId="urn:microsoft.com/office/officeart/2008/layout/LinedList"/>
    <dgm:cxn modelId="{7884E1AC-DA7D-4817-BF38-6AAB7BE0606F}" srcId="{F66EDD65-85F3-447E-BFB0-96FE88191109}" destId="{707449D0-C8A5-4C46-BB7D-CAB8661A0AA2}" srcOrd="2" destOrd="0" parTransId="{808C3134-4A37-4593-8FDF-DB112180DC5E}" sibTransId="{D34F934A-1A50-455E-A6F9-7127152DC60D}"/>
    <dgm:cxn modelId="{688FDABD-072B-40DC-9700-7523E4A3930F}" srcId="{F66EDD65-85F3-447E-BFB0-96FE88191109}" destId="{F8EB1712-8FCB-41D7-97B6-4CFDC7D42E0A}" srcOrd="5" destOrd="0" parTransId="{3E0A6983-6DD7-41B7-A46B-3EC729A8212B}" sibTransId="{36496FC9-8ED7-4917-AA4C-CA0BBF778854}"/>
    <dgm:cxn modelId="{AB968BD7-F0FE-444B-8AEF-75BCEFA25088}" type="presOf" srcId="{F66EDD65-85F3-447E-BFB0-96FE88191109}" destId="{4E33AD22-E08C-4DCB-93C2-02346FEEC76A}" srcOrd="0" destOrd="0" presId="urn:microsoft.com/office/officeart/2008/layout/LinedList"/>
    <dgm:cxn modelId="{A0ADF5E6-32E7-4777-B9F3-A98727FAAB6A}" srcId="{F66EDD65-85F3-447E-BFB0-96FE88191109}" destId="{0C22C306-E7CF-48AB-984A-E76AA98BD320}" srcOrd="1" destOrd="0" parTransId="{0115FA49-D8E2-411A-AB8A-6C314FE82E05}" sibTransId="{093BA4CF-64E6-4329-8023-B21657ACA0C2}"/>
    <dgm:cxn modelId="{C90CDD00-2F5B-4F45-B554-FDDED16C0356}" type="presParOf" srcId="{4E33AD22-E08C-4DCB-93C2-02346FEEC76A}" destId="{B4DEC8E9-CBA2-4EDB-94A3-281EE5C99163}" srcOrd="0" destOrd="0" presId="urn:microsoft.com/office/officeart/2008/layout/LinedList"/>
    <dgm:cxn modelId="{04F1D602-65A1-44FD-B2F3-0E70C388696E}" type="presParOf" srcId="{4E33AD22-E08C-4DCB-93C2-02346FEEC76A}" destId="{949F5386-6933-4183-9F35-B64CED9B1BA8}" srcOrd="1" destOrd="0" presId="urn:microsoft.com/office/officeart/2008/layout/LinedList"/>
    <dgm:cxn modelId="{A6713292-943C-48AD-8767-E8695BCE98E7}" type="presParOf" srcId="{949F5386-6933-4183-9F35-B64CED9B1BA8}" destId="{BC6098E0-9663-460E-9025-9D05BA0DAF99}" srcOrd="0" destOrd="0" presId="urn:microsoft.com/office/officeart/2008/layout/LinedList"/>
    <dgm:cxn modelId="{3C105792-2F29-43B5-B37C-BA6E6BAB4D1E}" type="presParOf" srcId="{949F5386-6933-4183-9F35-B64CED9B1BA8}" destId="{88D32017-D27D-4E3B-A56A-C405C6FA4AAA}" srcOrd="1" destOrd="0" presId="urn:microsoft.com/office/officeart/2008/layout/LinedList"/>
    <dgm:cxn modelId="{4F53D6ED-4E2A-437C-822B-C81B4E77083F}" type="presParOf" srcId="{4E33AD22-E08C-4DCB-93C2-02346FEEC76A}" destId="{B99B5ADE-F0FE-492C-8AE1-DDA710599584}" srcOrd="2" destOrd="0" presId="urn:microsoft.com/office/officeart/2008/layout/LinedList"/>
    <dgm:cxn modelId="{F8F1B094-1EF7-42D2-B5FA-CABC971F377D}" type="presParOf" srcId="{4E33AD22-E08C-4DCB-93C2-02346FEEC76A}" destId="{7B99D1C6-7947-40E6-90DC-F9C6AB01083F}" srcOrd="3" destOrd="0" presId="urn:microsoft.com/office/officeart/2008/layout/LinedList"/>
    <dgm:cxn modelId="{D0CD67A1-D0E8-4935-AD26-EEAC066AE105}" type="presParOf" srcId="{7B99D1C6-7947-40E6-90DC-F9C6AB01083F}" destId="{EEE4F1AF-B3FE-4652-9D71-A699F4019860}" srcOrd="0" destOrd="0" presId="urn:microsoft.com/office/officeart/2008/layout/LinedList"/>
    <dgm:cxn modelId="{2D90089E-D1F2-4850-A0CD-3276AD85A006}" type="presParOf" srcId="{7B99D1C6-7947-40E6-90DC-F9C6AB01083F}" destId="{7955AC69-E5B9-41A6-949A-E448AE730B79}" srcOrd="1" destOrd="0" presId="urn:microsoft.com/office/officeart/2008/layout/LinedList"/>
    <dgm:cxn modelId="{E9025CF3-4982-49E7-9F23-2F472EFDBAE1}" type="presParOf" srcId="{4E33AD22-E08C-4DCB-93C2-02346FEEC76A}" destId="{8C7FDEBE-E1EF-4FB0-B0A8-6C4C122045E0}" srcOrd="4" destOrd="0" presId="urn:microsoft.com/office/officeart/2008/layout/LinedList"/>
    <dgm:cxn modelId="{BCA68B16-9536-47DB-9851-0B746283DC48}" type="presParOf" srcId="{4E33AD22-E08C-4DCB-93C2-02346FEEC76A}" destId="{EEBA1073-E580-41E6-8C2D-2343278C1F1F}" srcOrd="5" destOrd="0" presId="urn:microsoft.com/office/officeart/2008/layout/LinedList"/>
    <dgm:cxn modelId="{E5BAA2DF-2FD5-4341-B673-7ADF2C68F21C}" type="presParOf" srcId="{EEBA1073-E580-41E6-8C2D-2343278C1F1F}" destId="{93E18726-9293-432A-9A71-DD1DFB5B9F8E}" srcOrd="0" destOrd="0" presId="urn:microsoft.com/office/officeart/2008/layout/LinedList"/>
    <dgm:cxn modelId="{BBC5B2DB-D69A-43DA-8F79-ED5E721FDC77}" type="presParOf" srcId="{EEBA1073-E580-41E6-8C2D-2343278C1F1F}" destId="{09E762A4-2CC7-4F44-9C68-FBF30EE79E5B}" srcOrd="1" destOrd="0" presId="urn:microsoft.com/office/officeart/2008/layout/LinedList"/>
    <dgm:cxn modelId="{91F42AED-B8E5-4A5B-86CA-6499FC94C638}" type="presParOf" srcId="{4E33AD22-E08C-4DCB-93C2-02346FEEC76A}" destId="{C8E03346-E589-4E64-A824-8412F9CBD436}" srcOrd="6" destOrd="0" presId="urn:microsoft.com/office/officeart/2008/layout/LinedList"/>
    <dgm:cxn modelId="{26ED39B5-0DA7-4DA0-B397-EEFBC7BF7076}" type="presParOf" srcId="{4E33AD22-E08C-4DCB-93C2-02346FEEC76A}" destId="{6F7177C9-E706-4FB3-AE9D-4D9BD7F197F4}" srcOrd="7" destOrd="0" presId="urn:microsoft.com/office/officeart/2008/layout/LinedList"/>
    <dgm:cxn modelId="{580113BA-69CB-41B2-87F0-8686965ED53C}" type="presParOf" srcId="{6F7177C9-E706-4FB3-AE9D-4D9BD7F197F4}" destId="{5DFB9F30-48B8-4F12-ABFB-EA40384F6433}" srcOrd="0" destOrd="0" presId="urn:microsoft.com/office/officeart/2008/layout/LinedList"/>
    <dgm:cxn modelId="{FC0416B2-17E3-434E-A40C-BBAF32504B15}" type="presParOf" srcId="{6F7177C9-E706-4FB3-AE9D-4D9BD7F197F4}" destId="{A9493595-DA9C-4E9E-82A4-F477521FF33B}" srcOrd="1" destOrd="0" presId="urn:microsoft.com/office/officeart/2008/layout/LinedList"/>
    <dgm:cxn modelId="{C37465F8-E073-47DA-B70F-D15465957BAD}" type="presParOf" srcId="{4E33AD22-E08C-4DCB-93C2-02346FEEC76A}" destId="{6E3D6371-E7BA-4B7F-A7E7-5FAB583B6011}" srcOrd="8" destOrd="0" presId="urn:microsoft.com/office/officeart/2008/layout/LinedList"/>
    <dgm:cxn modelId="{D2F5DD44-2BC3-42CE-89ED-AD2697F808E2}" type="presParOf" srcId="{4E33AD22-E08C-4DCB-93C2-02346FEEC76A}" destId="{58A926BA-3F23-4C95-82BE-0DCC7E11CE9F}" srcOrd="9" destOrd="0" presId="urn:microsoft.com/office/officeart/2008/layout/LinedList"/>
    <dgm:cxn modelId="{9AF8A157-2485-4E47-A3BC-6E94809B8115}" type="presParOf" srcId="{58A926BA-3F23-4C95-82BE-0DCC7E11CE9F}" destId="{8D0032B3-74F5-4EE7-BAF8-A0C6484C4EE6}" srcOrd="0" destOrd="0" presId="urn:microsoft.com/office/officeart/2008/layout/LinedList"/>
    <dgm:cxn modelId="{2406C856-7B7A-4B97-8530-B61AEAF64536}" type="presParOf" srcId="{58A926BA-3F23-4C95-82BE-0DCC7E11CE9F}" destId="{F35654D0-0756-4CED-9003-E67CADD222BF}" srcOrd="1" destOrd="0" presId="urn:microsoft.com/office/officeart/2008/layout/LinedList"/>
    <dgm:cxn modelId="{625B44B2-C6AF-470A-BF66-637E55ADC3D1}" type="presParOf" srcId="{4E33AD22-E08C-4DCB-93C2-02346FEEC76A}" destId="{5FBC4E81-DD4D-4D27-B477-2DCA45217382}" srcOrd="10" destOrd="0" presId="urn:microsoft.com/office/officeart/2008/layout/LinedList"/>
    <dgm:cxn modelId="{3DDFB0C8-61AB-4669-ADE5-A454436F60A3}" type="presParOf" srcId="{4E33AD22-E08C-4DCB-93C2-02346FEEC76A}" destId="{50DA078D-D55D-404F-8AC7-A046BBE3DB5E}" srcOrd="11" destOrd="0" presId="urn:microsoft.com/office/officeart/2008/layout/LinedList"/>
    <dgm:cxn modelId="{6C3E5A34-23F3-484A-81F9-B2AB66BBAF77}" type="presParOf" srcId="{50DA078D-D55D-404F-8AC7-A046BBE3DB5E}" destId="{FE9118B6-33B3-4921-945A-319B356B7D5B}" srcOrd="0" destOrd="0" presId="urn:microsoft.com/office/officeart/2008/layout/LinedList"/>
    <dgm:cxn modelId="{ED839EA7-CC6D-4B5C-969F-9E381B575917}" type="presParOf" srcId="{50DA078D-D55D-404F-8AC7-A046BBE3DB5E}" destId="{81E23D0E-08DD-4384-9310-A9B46DFA7BF7}" srcOrd="1" destOrd="0" presId="urn:microsoft.com/office/officeart/2008/layout/LinedList"/>
    <dgm:cxn modelId="{FD52BBF6-662D-499A-BE6E-BF29311BC0C6}" type="presParOf" srcId="{4E33AD22-E08C-4DCB-93C2-02346FEEC76A}" destId="{2EE7FC6B-AE67-4960-879C-0B11B573CF7C}" srcOrd="12" destOrd="0" presId="urn:microsoft.com/office/officeart/2008/layout/LinedList"/>
    <dgm:cxn modelId="{F5A0B808-31D0-4D6D-BF6D-A1843AEB091F}" type="presParOf" srcId="{4E33AD22-E08C-4DCB-93C2-02346FEEC76A}" destId="{C58CF00B-5A0B-4A7B-BD43-04DCDF533CE3}" srcOrd="13" destOrd="0" presId="urn:microsoft.com/office/officeart/2008/layout/LinedList"/>
    <dgm:cxn modelId="{D9FF715E-5BDC-430C-B5E9-4A0690E112A2}" type="presParOf" srcId="{C58CF00B-5A0B-4A7B-BD43-04DCDF533CE3}" destId="{EA99AC02-C0B6-4C8B-86F5-7710B07B9882}" srcOrd="0" destOrd="0" presId="urn:microsoft.com/office/officeart/2008/layout/LinedList"/>
    <dgm:cxn modelId="{1CD1785C-7CE4-47F2-837B-12C3E1BD1DA7}" type="presParOf" srcId="{C58CF00B-5A0B-4A7B-BD43-04DCDF533CE3}" destId="{FC659B1C-A80A-41B4-BF65-8B71107411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CD13C-4EE4-418B-9C04-2BAA5A0F307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4467AE3-E654-4E2B-BDAA-FA8CAC54DFAD}">
      <dgm:prSet/>
      <dgm:spPr/>
      <dgm:t>
        <a:bodyPr/>
        <a:lstStyle/>
        <a:p>
          <a:r>
            <a:rPr lang="en-GB" b="1" dirty="0">
              <a:solidFill>
                <a:schemeClr val="tx1"/>
              </a:solidFill>
            </a:rPr>
            <a:t>Legal and Procedural Actions</a:t>
          </a:r>
          <a:endParaRPr lang="en-US" dirty="0">
            <a:solidFill>
              <a:schemeClr val="tx1"/>
            </a:solidFill>
          </a:endParaRPr>
        </a:p>
      </dgm:t>
    </dgm:pt>
    <dgm:pt modelId="{3681F88C-EB2E-44E2-B252-D87B5C10EE84}" type="parTrans" cxnId="{68D57A54-124A-4885-8D13-1C3C27BD501E}">
      <dgm:prSet/>
      <dgm:spPr/>
      <dgm:t>
        <a:bodyPr/>
        <a:lstStyle/>
        <a:p>
          <a:endParaRPr lang="en-US"/>
        </a:p>
      </dgm:t>
    </dgm:pt>
    <dgm:pt modelId="{B717FD4F-BA5C-4E8E-8960-229818A05355}" type="sibTrans" cxnId="{68D57A54-124A-4885-8D13-1C3C27BD501E}">
      <dgm:prSet/>
      <dgm:spPr/>
      <dgm:t>
        <a:bodyPr/>
        <a:lstStyle/>
        <a:p>
          <a:endParaRPr lang="en-US"/>
        </a:p>
      </dgm:t>
    </dgm:pt>
    <dgm:pt modelId="{C80C845F-16D4-4EFB-9D25-3B4391C77907}">
      <dgm:prSet/>
      <dgm:spPr/>
      <dgm:t>
        <a:bodyPr/>
        <a:lstStyle/>
        <a:p>
          <a:r>
            <a:rPr lang="en-GB" dirty="0">
              <a:solidFill>
                <a:schemeClr val="tx1"/>
              </a:solidFill>
            </a:rPr>
            <a:t>Individuals charged with criminal offences (ill-treatment or wilful neglect by care workers)</a:t>
          </a:r>
          <a:endParaRPr lang="en-US" dirty="0">
            <a:solidFill>
              <a:schemeClr val="tx1"/>
            </a:solidFill>
          </a:endParaRPr>
        </a:p>
      </dgm:t>
    </dgm:pt>
    <dgm:pt modelId="{F7CA4A00-95D8-49B4-8F7C-CCDFACFC409A}" type="parTrans" cxnId="{D1D6393C-A71F-4701-AB3D-8742E41F77ED}">
      <dgm:prSet/>
      <dgm:spPr/>
      <dgm:t>
        <a:bodyPr/>
        <a:lstStyle/>
        <a:p>
          <a:endParaRPr lang="en-US"/>
        </a:p>
      </dgm:t>
    </dgm:pt>
    <dgm:pt modelId="{E6854B83-E1C9-4329-865F-A768D01F66F5}" type="sibTrans" cxnId="{D1D6393C-A71F-4701-AB3D-8742E41F77ED}">
      <dgm:prSet/>
      <dgm:spPr/>
      <dgm:t>
        <a:bodyPr/>
        <a:lstStyle/>
        <a:p>
          <a:endParaRPr lang="en-US"/>
        </a:p>
      </dgm:t>
    </dgm:pt>
    <dgm:pt modelId="{33A0177A-6DE1-4B35-9890-5AA250527A69}">
      <dgm:prSet/>
      <dgm:spPr/>
      <dgm:t>
        <a:bodyPr/>
        <a:lstStyle/>
        <a:p>
          <a:r>
            <a:rPr lang="en-GB" dirty="0">
              <a:solidFill>
                <a:schemeClr val="tx1"/>
              </a:solidFill>
            </a:rPr>
            <a:t>Precautions taken in reporting to avoid prejudicing ongoing criminal proceedings</a:t>
          </a:r>
          <a:endParaRPr lang="en-US" dirty="0">
            <a:solidFill>
              <a:schemeClr val="tx1"/>
            </a:solidFill>
          </a:endParaRPr>
        </a:p>
      </dgm:t>
    </dgm:pt>
    <dgm:pt modelId="{81A9AC5F-E069-4E10-95BB-3E37FBC34615}" type="parTrans" cxnId="{FA3FF4CB-BEE0-499D-9FC5-81ACAA08EDFA}">
      <dgm:prSet/>
      <dgm:spPr/>
      <dgm:t>
        <a:bodyPr/>
        <a:lstStyle/>
        <a:p>
          <a:endParaRPr lang="en-US"/>
        </a:p>
      </dgm:t>
    </dgm:pt>
    <dgm:pt modelId="{3FC81113-8A20-4F9B-804F-7FA466F86747}" type="sibTrans" cxnId="{FA3FF4CB-BEE0-499D-9FC5-81ACAA08EDFA}">
      <dgm:prSet/>
      <dgm:spPr/>
      <dgm:t>
        <a:bodyPr/>
        <a:lstStyle/>
        <a:p>
          <a:endParaRPr lang="en-US"/>
        </a:p>
      </dgm:t>
    </dgm:pt>
    <dgm:pt modelId="{6904315F-5A48-4EB2-A06E-3F245129C6D2}" type="pres">
      <dgm:prSet presAssocID="{3CACD13C-4EE4-418B-9C04-2BAA5A0F307A}" presName="outerComposite" presStyleCnt="0">
        <dgm:presLayoutVars>
          <dgm:chMax val="5"/>
          <dgm:dir/>
          <dgm:resizeHandles val="exact"/>
        </dgm:presLayoutVars>
      </dgm:prSet>
      <dgm:spPr/>
    </dgm:pt>
    <dgm:pt modelId="{B23E90A4-B8E1-4146-B5F7-BCC5B77681CF}" type="pres">
      <dgm:prSet presAssocID="{3CACD13C-4EE4-418B-9C04-2BAA5A0F307A}" presName="dummyMaxCanvas" presStyleCnt="0">
        <dgm:presLayoutVars/>
      </dgm:prSet>
      <dgm:spPr/>
    </dgm:pt>
    <dgm:pt modelId="{A13BB6AC-1112-42A4-B0BE-CFE9DA065DDB}" type="pres">
      <dgm:prSet presAssocID="{3CACD13C-4EE4-418B-9C04-2BAA5A0F307A}" presName="ThreeNodes_1" presStyleLbl="node1" presStyleIdx="0" presStyleCnt="3">
        <dgm:presLayoutVars>
          <dgm:bulletEnabled val="1"/>
        </dgm:presLayoutVars>
      </dgm:prSet>
      <dgm:spPr/>
    </dgm:pt>
    <dgm:pt modelId="{9F38F746-53F6-4B34-8A87-3E6EB5522AF9}" type="pres">
      <dgm:prSet presAssocID="{3CACD13C-4EE4-418B-9C04-2BAA5A0F307A}" presName="ThreeNodes_2" presStyleLbl="node1" presStyleIdx="1" presStyleCnt="3">
        <dgm:presLayoutVars>
          <dgm:bulletEnabled val="1"/>
        </dgm:presLayoutVars>
      </dgm:prSet>
      <dgm:spPr/>
    </dgm:pt>
    <dgm:pt modelId="{8C351728-2182-432B-B91B-529F52C0C93B}" type="pres">
      <dgm:prSet presAssocID="{3CACD13C-4EE4-418B-9C04-2BAA5A0F307A}" presName="ThreeNodes_3" presStyleLbl="node1" presStyleIdx="2" presStyleCnt="3">
        <dgm:presLayoutVars>
          <dgm:bulletEnabled val="1"/>
        </dgm:presLayoutVars>
      </dgm:prSet>
      <dgm:spPr/>
    </dgm:pt>
    <dgm:pt modelId="{E161DC79-2E7A-45E5-9EA8-766776E83134}" type="pres">
      <dgm:prSet presAssocID="{3CACD13C-4EE4-418B-9C04-2BAA5A0F307A}" presName="ThreeConn_1-2" presStyleLbl="fgAccFollowNode1" presStyleIdx="0" presStyleCnt="2">
        <dgm:presLayoutVars>
          <dgm:bulletEnabled val="1"/>
        </dgm:presLayoutVars>
      </dgm:prSet>
      <dgm:spPr/>
    </dgm:pt>
    <dgm:pt modelId="{09E0EDAE-21AF-4909-A242-920F0DAEEA87}" type="pres">
      <dgm:prSet presAssocID="{3CACD13C-4EE4-418B-9C04-2BAA5A0F307A}" presName="ThreeConn_2-3" presStyleLbl="fgAccFollowNode1" presStyleIdx="1" presStyleCnt="2">
        <dgm:presLayoutVars>
          <dgm:bulletEnabled val="1"/>
        </dgm:presLayoutVars>
      </dgm:prSet>
      <dgm:spPr/>
    </dgm:pt>
    <dgm:pt modelId="{A1E94820-049A-482C-80F4-0301006D1EC2}" type="pres">
      <dgm:prSet presAssocID="{3CACD13C-4EE4-418B-9C04-2BAA5A0F307A}" presName="ThreeNodes_1_text" presStyleLbl="node1" presStyleIdx="2" presStyleCnt="3">
        <dgm:presLayoutVars>
          <dgm:bulletEnabled val="1"/>
        </dgm:presLayoutVars>
      </dgm:prSet>
      <dgm:spPr/>
    </dgm:pt>
    <dgm:pt modelId="{4660BB0C-318F-42EA-A26D-7D8803D69AF5}" type="pres">
      <dgm:prSet presAssocID="{3CACD13C-4EE4-418B-9C04-2BAA5A0F307A}" presName="ThreeNodes_2_text" presStyleLbl="node1" presStyleIdx="2" presStyleCnt="3">
        <dgm:presLayoutVars>
          <dgm:bulletEnabled val="1"/>
        </dgm:presLayoutVars>
      </dgm:prSet>
      <dgm:spPr/>
    </dgm:pt>
    <dgm:pt modelId="{3874039E-188D-43EB-8067-EEBF69F23557}" type="pres">
      <dgm:prSet presAssocID="{3CACD13C-4EE4-418B-9C04-2BAA5A0F307A}" presName="ThreeNodes_3_text" presStyleLbl="node1" presStyleIdx="2" presStyleCnt="3">
        <dgm:presLayoutVars>
          <dgm:bulletEnabled val="1"/>
        </dgm:presLayoutVars>
      </dgm:prSet>
      <dgm:spPr/>
    </dgm:pt>
  </dgm:ptLst>
  <dgm:cxnLst>
    <dgm:cxn modelId="{97A63826-9C02-4432-9BD1-5E5AF972C440}" type="presOf" srcId="{33A0177A-6DE1-4B35-9890-5AA250527A69}" destId="{3874039E-188D-43EB-8067-EEBF69F23557}" srcOrd="1" destOrd="0" presId="urn:microsoft.com/office/officeart/2005/8/layout/vProcess5"/>
    <dgm:cxn modelId="{992EFA37-6DA7-4549-A8EA-69B89269A6B3}" type="presOf" srcId="{C80C845F-16D4-4EFB-9D25-3B4391C77907}" destId="{4660BB0C-318F-42EA-A26D-7D8803D69AF5}" srcOrd="1" destOrd="0" presId="urn:microsoft.com/office/officeart/2005/8/layout/vProcess5"/>
    <dgm:cxn modelId="{D1D6393C-A71F-4701-AB3D-8742E41F77ED}" srcId="{3CACD13C-4EE4-418B-9C04-2BAA5A0F307A}" destId="{C80C845F-16D4-4EFB-9D25-3B4391C77907}" srcOrd="1" destOrd="0" parTransId="{F7CA4A00-95D8-49B4-8F7C-CCDFACFC409A}" sibTransId="{E6854B83-E1C9-4329-865F-A768D01F66F5}"/>
    <dgm:cxn modelId="{A6D52A69-06D1-48D9-9785-7A99E7DB9136}" type="presOf" srcId="{C80C845F-16D4-4EFB-9D25-3B4391C77907}" destId="{9F38F746-53F6-4B34-8A87-3E6EB5522AF9}" srcOrd="0" destOrd="0" presId="urn:microsoft.com/office/officeart/2005/8/layout/vProcess5"/>
    <dgm:cxn modelId="{D1EFBD4C-1AAE-415F-8818-513E6477DF57}" type="presOf" srcId="{E6854B83-E1C9-4329-865F-A768D01F66F5}" destId="{09E0EDAE-21AF-4909-A242-920F0DAEEA87}" srcOrd="0" destOrd="0" presId="urn:microsoft.com/office/officeart/2005/8/layout/vProcess5"/>
    <dgm:cxn modelId="{68D57A54-124A-4885-8D13-1C3C27BD501E}" srcId="{3CACD13C-4EE4-418B-9C04-2BAA5A0F307A}" destId="{84467AE3-E654-4E2B-BDAA-FA8CAC54DFAD}" srcOrd="0" destOrd="0" parTransId="{3681F88C-EB2E-44E2-B252-D87B5C10EE84}" sibTransId="{B717FD4F-BA5C-4E8E-8960-229818A05355}"/>
    <dgm:cxn modelId="{201A9279-8BE9-4352-951D-42675F13FFD2}" type="presOf" srcId="{84467AE3-E654-4E2B-BDAA-FA8CAC54DFAD}" destId="{A1E94820-049A-482C-80F4-0301006D1EC2}" srcOrd="1" destOrd="0" presId="urn:microsoft.com/office/officeart/2005/8/layout/vProcess5"/>
    <dgm:cxn modelId="{472F2CBF-2A16-46C0-B4F4-73E2890CF7A6}" type="presOf" srcId="{B717FD4F-BA5C-4E8E-8960-229818A05355}" destId="{E161DC79-2E7A-45E5-9EA8-766776E83134}" srcOrd="0" destOrd="0" presId="urn:microsoft.com/office/officeart/2005/8/layout/vProcess5"/>
    <dgm:cxn modelId="{A61EBECA-3A1D-4DF2-AC03-C91220B5AF24}" type="presOf" srcId="{3CACD13C-4EE4-418B-9C04-2BAA5A0F307A}" destId="{6904315F-5A48-4EB2-A06E-3F245129C6D2}" srcOrd="0" destOrd="0" presId="urn:microsoft.com/office/officeart/2005/8/layout/vProcess5"/>
    <dgm:cxn modelId="{FA3FF4CB-BEE0-499D-9FC5-81ACAA08EDFA}" srcId="{3CACD13C-4EE4-418B-9C04-2BAA5A0F307A}" destId="{33A0177A-6DE1-4B35-9890-5AA250527A69}" srcOrd="2" destOrd="0" parTransId="{81A9AC5F-E069-4E10-95BB-3E37FBC34615}" sibTransId="{3FC81113-8A20-4F9B-804F-7FA466F86747}"/>
    <dgm:cxn modelId="{D8B26FDB-3D92-4CF1-9179-5293C252395D}" type="presOf" srcId="{33A0177A-6DE1-4B35-9890-5AA250527A69}" destId="{8C351728-2182-432B-B91B-529F52C0C93B}" srcOrd="0" destOrd="0" presId="urn:microsoft.com/office/officeart/2005/8/layout/vProcess5"/>
    <dgm:cxn modelId="{2B3E70F5-B196-4E39-BDFE-FBC965A990EF}" type="presOf" srcId="{84467AE3-E654-4E2B-BDAA-FA8CAC54DFAD}" destId="{A13BB6AC-1112-42A4-B0BE-CFE9DA065DDB}" srcOrd="0" destOrd="0" presId="urn:microsoft.com/office/officeart/2005/8/layout/vProcess5"/>
    <dgm:cxn modelId="{81344CC3-A80A-4422-B010-B4B7F99AFB2F}" type="presParOf" srcId="{6904315F-5A48-4EB2-A06E-3F245129C6D2}" destId="{B23E90A4-B8E1-4146-B5F7-BCC5B77681CF}" srcOrd="0" destOrd="0" presId="urn:microsoft.com/office/officeart/2005/8/layout/vProcess5"/>
    <dgm:cxn modelId="{6EBA576C-2C6F-4CDF-A982-1B15C363C5DD}" type="presParOf" srcId="{6904315F-5A48-4EB2-A06E-3F245129C6D2}" destId="{A13BB6AC-1112-42A4-B0BE-CFE9DA065DDB}" srcOrd="1" destOrd="0" presId="urn:microsoft.com/office/officeart/2005/8/layout/vProcess5"/>
    <dgm:cxn modelId="{A265DCF7-86C5-490A-8219-49104E8F91D2}" type="presParOf" srcId="{6904315F-5A48-4EB2-A06E-3F245129C6D2}" destId="{9F38F746-53F6-4B34-8A87-3E6EB5522AF9}" srcOrd="2" destOrd="0" presId="urn:microsoft.com/office/officeart/2005/8/layout/vProcess5"/>
    <dgm:cxn modelId="{59D471F0-D6FE-4861-AC4A-9A9775AACC64}" type="presParOf" srcId="{6904315F-5A48-4EB2-A06E-3F245129C6D2}" destId="{8C351728-2182-432B-B91B-529F52C0C93B}" srcOrd="3" destOrd="0" presId="urn:microsoft.com/office/officeart/2005/8/layout/vProcess5"/>
    <dgm:cxn modelId="{E16A48A7-CDA5-4728-AB41-D0B4373C3335}" type="presParOf" srcId="{6904315F-5A48-4EB2-A06E-3F245129C6D2}" destId="{E161DC79-2E7A-45E5-9EA8-766776E83134}" srcOrd="4" destOrd="0" presId="urn:microsoft.com/office/officeart/2005/8/layout/vProcess5"/>
    <dgm:cxn modelId="{63FBD67F-CA5D-456F-8ACE-E6B160444B24}" type="presParOf" srcId="{6904315F-5A48-4EB2-A06E-3F245129C6D2}" destId="{09E0EDAE-21AF-4909-A242-920F0DAEEA87}" srcOrd="5" destOrd="0" presId="urn:microsoft.com/office/officeart/2005/8/layout/vProcess5"/>
    <dgm:cxn modelId="{53F1CDC4-CCFC-4CC7-9A75-5217C45FC570}" type="presParOf" srcId="{6904315F-5A48-4EB2-A06E-3F245129C6D2}" destId="{A1E94820-049A-482C-80F4-0301006D1EC2}" srcOrd="6" destOrd="0" presId="urn:microsoft.com/office/officeart/2005/8/layout/vProcess5"/>
    <dgm:cxn modelId="{7F805CCA-38DB-4BD7-9F38-961A73C0D8A5}" type="presParOf" srcId="{6904315F-5A48-4EB2-A06E-3F245129C6D2}" destId="{4660BB0C-318F-42EA-A26D-7D8803D69AF5}" srcOrd="7" destOrd="0" presId="urn:microsoft.com/office/officeart/2005/8/layout/vProcess5"/>
    <dgm:cxn modelId="{F22EEAFF-DA30-4217-B03B-B28AE5EE20BE}" type="presParOf" srcId="{6904315F-5A48-4EB2-A06E-3F245129C6D2}" destId="{3874039E-188D-43EB-8067-EEBF69F2355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C8BEB-5512-4EA0-A65F-85C855B18B52}"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AB896A1-2367-4C71-B1D8-E7585D43CA3C}">
      <dgm:prSet/>
      <dgm:spPr/>
      <dgm:t>
        <a:bodyPr/>
        <a:lstStyle/>
        <a:p>
          <a:r>
            <a:rPr lang="en-GB" b="1" dirty="0">
              <a:solidFill>
                <a:schemeClr val="tx1"/>
              </a:solidFill>
            </a:rPr>
            <a:t>Wider Context – Transforming Care Programme</a:t>
          </a:r>
          <a:endParaRPr lang="en-US" dirty="0">
            <a:solidFill>
              <a:schemeClr val="tx1"/>
            </a:solidFill>
          </a:endParaRPr>
        </a:p>
      </dgm:t>
    </dgm:pt>
    <dgm:pt modelId="{BC6182A8-4D40-42D5-8D17-5666DD87B96B}" type="parTrans" cxnId="{C23AC13E-8E3C-4847-ACAE-DB9ADDFBFE41}">
      <dgm:prSet/>
      <dgm:spPr/>
      <dgm:t>
        <a:bodyPr/>
        <a:lstStyle/>
        <a:p>
          <a:endParaRPr lang="en-US"/>
        </a:p>
      </dgm:t>
    </dgm:pt>
    <dgm:pt modelId="{DAFBD4FE-D782-4F93-915F-486DA33D8D0E}" type="sibTrans" cxnId="{C23AC13E-8E3C-4847-ACAE-DB9ADDFBFE41}">
      <dgm:prSet/>
      <dgm:spPr/>
      <dgm:t>
        <a:bodyPr/>
        <a:lstStyle/>
        <a:p>
          <a:endParaRPr lang="en-US"/>
        </a:p>
      </dgm:t>
    </dgm:pt>
    <dgm:pt modelId="{2C9119EC-AD16-45D2-8846-B13E3C764C20}">
      <dgm:prSet/>
      <dgm:spPr/>
      <dgm:t>
        <a:bodyPr/>
        <a:lstStyle/>
        <a:p>
          <a:r>
            <a:rPr lang="en-GB" dirty="0">
              <a:solidFill>
                <a:schemeClr val="tx1"/>
              </a:solidFill>
            </a:rPr>
            <a:t>Established after 2011 Serious Case Review into Winterbourne View Hospital abuse</a:t>
          </a:r>
          <a:endParaRPr lang="en-US" dirty="0">
            <a:solidFill>
              <a:schemeClr val="tx1"/>
            </a:solidFill>
          </a:endParaRPr>
        </a:p>
      </dgm:t>
    </dgm:pt>
    <dgm:pt modelId="{1827B110-2DFC-4887-A033-057D3D4D1C83}" type="parTrans" cxnId="{18AC779C-F2EC-471C-94C0-08BC38716E50}">
      <dgm:prSet/>
      <dgm:spPr/>
      <dgm:t>
        <a:bodyPr/>
        <a:lstStyle/>
        <a:p>
          <a:endParaRPr lang="en-US"/>
        </a:p>
      </dgm:t>
    </dgm:pt>
    <dgm:pt modelId="{9B580B18-969B-4FDD-9253-6289B28D911A}" type="sibTrans" cxnId="{18AC779C-F2EC-471C-94C0-08BC38716E50}">
      <dgm:prSet/>
      <dgm:spPr/>
      <dgm:t>
        <a:bodyPr/>
        <a:lstStyle/>
        <a:p>
          <a:endParaRPr lang="en-US"/>
        </a:p>
      </dgm:t>
    </dgm:pt>
    <dgm:pt modelId="{A787F89E-D29A-484C-8DE5-9BBE22F98A34}">
      <dgm:prSet/>
      <dgm:spPr/>
      <dgm:t>
        <a:bodyPr/>
        <a:lstStyle/>
        <a:p>
          <a:r>
            <a:rPr lang="en-GB" dirty="0">
              <a:solidFill>
                <a:schemeClr val="tx1"/>
              </a:solidFill>
            </a:rPr>
            <a:t>Aims to prevent inappropriate placement of people with learning disabilities/autism in mental health settings or Assessment and Treatment Units (ATUs)</a:t>
          </a:r>
          <a:endParaRPr lang="en-US" dirty="0">
            <a:solidFill>
              <a:schemeClr val="tx1"/>
            </a:solidFill>
          </a:endParaRPr>
        </a:p>
      </dgm:t>
    </dgm:pt>
    <dgm:pt modelId="{D06C384C-6774-4A2C-B700-65AAA7D7DF3E}" type="parTrans" cxnId="{33490D8D-A0C0-406C-BC82-BCA88DEC8227}">
      <dgm:prSet/>
      <dgm:spPr/>
      <dgm:t>
        <a:bodyPr/>
        <a:lstStyle/>
        <a:p>
          <a:endParaRPr lang="en-US"/>
        </a:p>
      </dgm:t>
    </dgm:pt>
    <dgm:pt modelId="{DF143098-F637-4C2C-9890-8A3653BFFB88}" type="sibTrans" cxnId="{33490D8D-A0C0-406C-BC82-BCA88DEC8227}">
      <dgm:prSet/>
      <dgm:spPr/>
      <dgm:t>
        <a:bodyPr/>
        <a:lstStyle/>
        <a:p>
          <a:endParaRPr lang="en-US"/>
        </a:p>
      </dgm:t>
    </dgm:pt>
    <dgm:pt modelId="{D2375C8A-0307-4808-9C79-35E090C96439}">
      <dgm:prSet/>
      <dgm:spPr/>
      <dgm:t>
        <a:bodyPr/>
        <a:lstStyle/>
        <a:p>
          <a:r>
            <a:rPr lang="en-GB" dirty="0">
              <a:solidFill>
                <a:schemeClr val="tx1"/>
              </a:solidFill>
            </a:rPr>
            <a:t>Panorama programme raised urgent questions about continued inappropriate placements</a:t>
          </a:r>
          <a:endParaRPr lang="en-US" dirty="0">
            <a:solidFill>
              <a:schemeClr val="tx1"/>
            </a:solidFill>
          </a:endParaRPr>
        </a:p>
      </dgm:t>
    </dgm:pt>
    <dgm:pt modelId="{85F34904-B218-4EC8-85DF-49354013F995}" type="parTrans" cxnId="{180D72AA-FF8B-4F5E-A969-8D57B539DCD0}">
      <dgm:prSet/>
      <dgm:spPr/>
      <dgm:t>
        <a:bodyPr/>
        <a:lstStyle/>
        <a:p>
          <a:endParaRPr lang="en-US"/>
        </a:p>
      </dgm:t>
    </dgm:pt>
    <dgm:pt modelId="{A9B01B19-5015-4D14-B2BF-C9B344E7DC77}" type="sibTrans" cxnId="{180D72AA-FF8B-4F5E-A969-8D57B539DCD0}">
      <dgm:prSet/>
      <dgm:spPr/>
      <dgm:t>
        <a:bodyPr/>
        <a:lstStyle/>
        <a:p>
          <a:endParaRPr lang="en-US"/>
        </a:p>
      </dgm:t>
    </dgm:pt>
    <dgm:pt modelId="{8D3F126B-80D7-4726-8D49-5C62A0229633}" type="pres">
      <dgm:prSet presAssocID="{90EC8BEB-5512-4EA0-A65F-85C855B18B52}" presName="outerComposite" presStyleCnt="0">
        <dgm:presLayoutVars>
          <dgm:chMax val="5"/>
          <dgm:dir/>
          <dgm:resizeHandles val="exact"/>
        </dgm:presLayoutVars>
      </dgm:prSet>
      <dgm:spPr/>
    </dgm:pt>
    <dgm:pt modelId="{E0FE4A6E-F20F-4B08-B00E-0EBC001D67DB}" type="pres">
      <dgm:prSet presAssocID="{90EC8BEB-5512-4EA0-A65F-85C855B18B52}" presName="dummyMaxCanvas" presStyleCnt="0">
        <dgm:presLayoutVars/>
      </dgm:prSet>
      <dgm:spPr/>
    </dgm:pt>
    <dgm:pt modelId="{6132015A-BEA4-4FA1-B63A-30AEA84021DD}" type="pres">
      <dgm:prSet presAssocID="{90EC8BEB-5512-4EA0-A65F-85C855B18B52}" presName="FourNodes_1" presStyleLbl="node1" presStyleIdx="0" presStyleCnt="4">
        <dgm:presLayoutVars>
          <dgm:bulletEnabled val="1"/>
        </dgm:presLayoutVars>
      </dgm:prSet>
      <dgm:spPr/>
    </dgm:pt>
    <dgm:pt modelId="{746DE418-A8C2-43E1-98A0-AA8FFFD584CA}" type="pres">
      <dgm:prSet presAssocID="{90EC8BEB-5512-4EA0-A65F-85C855B18B52}" presName="FourNodes_2" presStyleLbl="node1" presStyleIdx="1" presStyleCnt="4">
        <dgm:presLayoutVars>
          <dgm:bulletEnabled val="1"/>
        </dgm:presLayoutVars>
      </dgm:prSet>
      <dgm:spPr/>
    </dgm:pt>
    <dgm:pt modelId="{70466BBD-9ED1-43A7-A88E-7F3A790F4BFF}" type="pres">
      <dgm:prSet presAssocID="{90EC8BEB-5512-4EA0-A65F-85C855B18B52}" presName="FourNodes_3" presStyleLbl="node1" presStyleIdx="2" presStyleCnt="4">
        <dgm:presLayoutVars>
          <dgm:bulletEnabled val="1"/>
        </dgm:presLayoutVars>
      </dgm:prSet>
      <dgm:spPr/>
    </dgm:pt>
    <dgm:pt modelId="{C6D440B4-E90D-475C-957D-4E1FF5457E96}" type="pres">
      <dgm:prSet presAssocID="{90EC8BEB-5512-4EA0-A65F-85C855B18B52}" presName="FourNodes_4" presStyleLbl="node1" presStyleIdx="3" presStyleCnt="4">
        <dgm:presLayoutVars>
          <dgm:bulletEnabled val="1"/>
        </dgm:presLayoutVars>
      </dgm:prSet>
      <dgm:spPr/>
    </dgm:pt>
    <dgm:pt modelId="{AA01EE7F-A8D7-4411-88C4-3E4445D090D0}" type="pres">
      <dgm:prSet presAssocID="{90EC8BEB-5512-4EA0-A65F-85C855B18B52}" presName="FourConn_1-2" presStyleLbl="fgAccFollowNode1" presStyleIdx="0" presStyleCnt="3">
        <dgm:presLayoutVars>
          <dgm:bulletEnabled val="1"/>
        </dgm:presLayoutVars>
      </dgm:prSet>
      <dgm:spPr/>
    </dgm:pt>
    <dgm:pt modelId="{187A7D8D-889B-473A-94DD-7372C6D7B926}" type="pres">
      <dgm:prSet presAssocID="{90EC8BEB-5512-4EA0-A65F-85C855B18B52}" presName="FourConn_2-3" presStyleLbl="fgAccFollowNode1" presStyleIdx="1" presStyleCnt="3">
        <dgm:presLayoutVars>
          <dgm:bulletEnabled val="1"/>
        </dgm:presLayoutVars>
      </dgm:prSet>
      <dgm:spPr/>
    </dgm:pt>
    <dgm:pt modelId="{5B081F41-9452-4CB8-8873-74D3A70AB0B5}" type="pres">
      <dgm:prSet presAssocID="{90EC8BEB-5512-4EA0-A65F-85C855B18B52}" presName="FourConn_3-4" presStyleLbl="fgAccFollowNode1" presStyleIdx="2" presStyleCnt="3">
        <dgm:presLayoutVars>
          <dgm:bulletEnabled val="1"/>
        </dgm:presLayoutVars>
      </dgm:prSet>
      <dgm:spPr/>
    </dgm:pt>
    <dgm:pt modelId="{7F808CA2-7DF4-4CB6-8A3E-01BBB1AB4A9D}" type="pres">
      <dgm:prSet presAssocID="{90EC8BEB-5512-4EA0-A65F-85C855B18B52}" presName="FourNodes_1_text" presStyleLbl="node1" presStyleIdx="3" presStyleCnt="4">
        <dgm:presLayoutVars>
          <dgm:bulletEnabled val="1"/>
        </dgm:presLayoutVars>
      </dgm:prSet>
      <dgm:spPr/>
    </dgm:pt>
    <dgm:pt modelId="{A05FA0F3-0228-4E4D-9044-773C4FFD051D}" type="pres">
      <dgm:prSet presAssocID="{90EC8BEB-5512-4EA0-A65F-85C855B18B52}" presName="FourNodes_2_text" presStyleLbl="node1" presStyleIdx="3" presStyleCnt="4">
        <dgm:presLayoutVars>
          <dgm:bulletEnabled val="1"/>
        </dgm:presLayoutVars>
      </dgm:prSet>
      <dgm:spPr/>
    </dgm:pt>
    <dgm:pt modelId="{1F4D8429-0378-4AB4-A1F2-EEA17EF5CE31}" type="pres">
      <dgm:prSet presAssocID="{90EC8BEB-5512-4EA0-A65F-85C855B18B52}" presName="FourNodes_3_text" presStyleLbl="node1" presStyleIdx="3" presStyleCnt="4">
        <dgm:presLayoutVars>
          <dgm:bulletEnabled val="1"/>
        </dgm:presLayoutVars>
      </dgm:prSet>
      <dgm:spPr/>
    </dgm:pt>
    <dgm:pt modelId="{537A25D4-4689-4D09-B9AE-681B834F0340}" type="pres">
      <dgm:prSet presAssocID="{90EC8BEB-5512-4EA0-A65F-85C855B18B52}" presName="FourNodes_4_text" presStyleLbl="node1" presStyleIdx="3" presStyleCnt="4">
        <dgm:presLayoutVars>
          <dgm:bulletEnabled val="1"/>
        </dgm:presLayoutVars>
      </dgm:prSet>
      <dgm:spPr/>
    </dgm:pt>
  </dgm:ptLst>
  <dgm:cxnLst>
    <dgm:cxn modelId="{7BF0600F-9EAE-44C4-9E99-D49150983500}" type="presOf" srcId="{2C9119EC-AD16-45D2-8846-B13E3C764C20}" destId="{746DE418-A8C2-43E1-98A0-AA8FFFD584CA}" srcOrd="0" destOrd="0" presId="urn:microsoft.com/office/officeart/2005/8/layout/vProcess5"/>
    <dgm:cxn modelId="{0AB26B0F-6E1F-4A48-BC63-A982A05747ED}" type="presOf" srcId="{A787F89E-D29A-484C-8DE5-9BBE22F98A34}" destId="{1F4D8429-0378-4AB4-A1F2-EEA17EF5CE31}" srcOrd="1" destOrd="0" presId="urn:microsoft.com/office/officeart/2005/8/layout/vProcess5"/>
    <dgm:cxn modelId="{F6C07A11-A04A-4ACE-B139-49773CAB5FAF}" type="presOf" srcId="{3AB896A1-2367-4C71-B1D8-E7585D43CA3C}" destId="{6132015A-BEA4-4FA1-B63A-30AEA84021DD}" srcOrd="0" destOrd="0" presId="urn:microsoft.com/office/officeart/2005/8/layout/vProcess5"/>
    <dgm:cxn modelId="{0339091C-C184-4630-9AA9-D20837774F76}" type="presOf" srcId="{A787F89E-D29A-484C-8DE5-9BBE22F98A34}" destId="{70466BBD-9ED1-43A7-A88E-7F3A790F4BFF}" srcOrd="0" destOrd="0" presId="urn:microsoft.com/office/officeart/2005/8/layout/vProcess5"/>
    <dgm:cxn modelId="{88481334-AA81-480A-B94F-7ACF8838B119}" type="presOf" srcId="{DF143098-F637-4C2C-9890-8A3653BFFB88}" destId="{5B081F41-9452-4CB8-8873-74D3A70AB0B5}" srcOrd="0" destOrd="0" presId="urn:microsoft.com/office/officeart/2005/8/layout/vProcess5"/>
    <dgm:cxn modelId="{070FF83C-A616-4A1B-940D-E7E59D7262FA}" type="presOf" srcId="{D2375C8A-0307-4808-9C79-35E090C96439}" destId="{537A25D4-4689-4D09-B9AE-681B834F0340}" srcOrd="1" destOrd="0" presId="urn:microsoft.com/office/officeart/2005/8/layout/vProcess5"/>
    <dgm:cxn modelId="{C23AC13E-8E3C-4847-ACAE-DB9ADDFBFE41}" srcId="{90EC8BEB-5512-4EA0-A65F-85C855B18B52}" destId="{3AB896A1-2367-4C71-B1D8-E7585D43CA3C}" srcOrd="0" destOrd="0" parTransId="{BC6182A8-4D40-42D5-8D17-5666DD87B96B}" sibTransId="{DAFBD4FE-D782-4F93-915F-486DA33D8D0E}"/>
    <dgm:cxn modelId="{FB37CC4E-54A3-4CB0-9FAB-D0F6D6679F23}" type="presOf" srcId="{D2375C8A-0307-4808-9C79-35E090C96439}" destId="{C6D440B4-E90D-475C-957D-4E1FF5457E96}" srcOrd="0" destOrd="0" presId="urn:microsoft.com/office/officeart/2005/8/layout/vProcess5"/>
    <dgm:cxn modelId="{46128586-F880-4F56-A4BD-EC3C99CAACFB}" type="presOf" srcId="{3AB896A1-2367-4C71-B1D8-E7585D43CA3C}" destId="{7F808CA2-7DF4-4CB6-8A3E-01BBB1AB4A9D}" srcOrd="1" destOrd="0" presId="urn:microsoft.com/office/officeart/2005/8/layout/vProcess5"/>
    <dgm:cxn modelId="{33490D8D-A0C0-406C-BC82-BCA88DEC8227}" srcId="{90EC8BEB-5512-4EA0-A65F-85C855B18B52}" destId="{A787F89E-D29A-484C-8DE5-9BBE22F98A34}" srcOrd="2" destOrd="0" parTransId="{D06C384C-6774-4A2C-B700-65AAA7D7DF3E}" sibTransId="{DF143098-F637-4C2C-9890-8A3653BFFB88}"/>
    <dgm:cxn modelId="{18AC779C-F2EC-471C-94C0-08BC38716E50}" srcId="{90EC8BEB-5512-4EA0-A65F-85C855B18B52}" destId="{2C9119EC-AD16-45D2-8846-B13E3C764C20}" srcOrd="1" destOrd="0" parTransId="{1827B110-2DFC-4887-A033-057D3D4D1C83}" sibTransId="{9B580B18-969B-4FDD-9253-6289B28D911A}"/>
    <dgm:cxn modelId="{180D72AA-FF8B-4F5E-A969-8D57B539DCD0}" srcId="{90EC8BEB-5512-4EA0-A65F-85C855B18B52}" destId="{D2375C8A-0307-4808-9C79-35E090C96439}" srcOrd="3" destOrd="0" parTransId="{85F34904-B218-4EC8-85DF-49354013F995}" sibTransId="{A9B01B19-5015-4D14-B2BF-C9B344E7DC77}"/>
    <dgm:cxn modelId="{971E3AAF-CB09-4995-A08D-51D393CF792B}" type="presOf" srcId="{DAFBD4FE-D782-4F93-915F-486DA33D8D0E}" destId="{AA01EE7F-A8D7-4411-88C4-3E4445D090D0}" srcOrd="0" destOrd="0" presId="urn:microsoft.com/office/officeart/2005/8/layout/vProcess5"/>
    <dgm:cxn modelId="{FCCEEAB0-168F-46DB-B500-127071755F8D}" type="presOf" srcId="{2C9119EC-AD16-45D2-8846-B13E3C764C20}" destId="{A05FA0F3-0228-4E4D-9044-773C4FFD051D}" srcOrd="1" destOrd="0" presId="urn:microsoft.com/office/officeart/2005/8/layout/vProcess5"/>
    <dgm:cxn modelId="{FF6EF0C7-D4A0-4BFC-817E-0EC8509D3445}" type="presOf" srcId="{90EC8BEB-5512-4EA0-A65F-85C855B18B52}" destId="{8D3F126B-80D7-4726-8D49-5C62A0229633}" srcOrd="0" destOrd="0" presId="urn:microsoft.com/office/officeart/2005/8/layout/vProcess5"/>
    <dgm:cxn modelId="{944FB0EC-FBFE-4F89-BBAD-88AFF780097E}" type="presOf" srcId="{9B580B18-969B-4FDD-9253-6289B28D911A}" destId="{187A7D8D-889B-473A-94DD-7372C6D7B926}" srcOrd="0" destOrd="0" presId="urn:microsoft.com/office/officeart/2005/8/layout/vProcess5"/>
    <dgm:cxn modelId="{9A0A7A54-B895-476D-8FB0-F1683C165412}" type="presParOf" srcId="{8D3F126B-80D7-4726-8D49-5C62A0229633}" destId="{E0FE4A6E-F20F-4B08-B00E-0EBC001D67DB}" srcOrd="0" destOrd="0" presId="urn:microsoft.com/office/officeart/2005/8/layout/vProcess5"/>
    <dgm:cxn modelId="{E6C4B8FD-0460-42B0-B07F-9CA0E36181E1}" type="presParOf" srcId="{8D3F126B-80D7-4726-8D49-5C62A0229633}" destId="{6132015A-BEA4-4FA1-B63A-30AEA84021DD}" srcOrd="1" destOrd="0" presId="urn:microsoft.com/office/officeart/2005/8/layout/vProcess5"/>
    <dgm:cxn modelId="{273D0663-5539-4681-8313-0EFB162E5E58}" type="presParOf" srcId="{8D3F126B-80D7-4726-8D49-5C62A0229633}" destId="{746DE418-A8C2-43E1-98A0-AA8FFFD584CA}" srcOrd="2" destOrd="0" presId="urn:microsoft.com/office/officeart/2005/8/layout/vProcess5"/>
    <dgm:cxn modelId="{2BEBB1D1-8AD0-4E4B-A0CB-133AD9F50E73}" type="presParOf" srcId="{8D3F126B-80D7-4726-8D49-5C62A0229633}" destId="{70466BBD-9ED1-43A7-A88E-7F3A790F4BFF}" srcOrd="3" destOrd="0" presId="urn:microsoft.com/office/officeart/2005/8/layout/vProcess5"/>
    <dgm:cxn modelId="{A23A650B-3A75-4477-8531-C4AA5525A4F8}" type="presParOf" srcId="{8D3F126B-80D7-4726-8D49-5C62A0229633}" destId="{C6D440B4-E90D-475C-957D-4E1FF5457E96}" srcOrd="4" destOrd="0" presId="urn:microsoft.com/office/officeart/2005/8/layout/vProcess5"/>
    <dgm:cxn modelId="{8CA85F8F-265E-408A-A318-BB67D037517E}" type="presParOf" srcId="{8D3F126B-80D7-4726-8D49-5C62A0229633}" destId="{AA01EE7F-A8D7-4411-88C4-3E4445D090D0}" srcOrd="5" destOrd="0" presId="urn:microsoft.com/office/officeart/2005/8/layout/vProcess5"/>
    <dgm:cxn modelId="{D1C757C1-4C00-48D6-BE36-3A1B1C7FAAD2}" type="presParOf" srcId="{8D3F126B-80D7-4726-8D49-5C62A0229633}" destId="{187A7D8D-889B-473A-94DD-7372C6D7B926}" srcOrd="6" destOrd="0" presId="urn:microsoft.com/office/officeart/2005/8/layout/vProcess5"/>
    <dgm:cxn modelId="{56C4D662-5BF5-47C2-966A-D45603F18D14}" type="presParOf" srcId="{8D3F126B-80D7-4726-8D49-5C62A0229633}" destId="{5B081F41-9452-4CB8-8873-74D3A70AB0B5}" srcOrd="7" destOrd="0" presId="urn:microsoft.com/office/officeart/2005/8/layout/vProcess5"/>
    <dgm:cxn modelId="{959DFD94-BBBB-4AA8-ABD0-6F54F1D3F0CF}" type="presParOf" srcId="{8D3F126B-80D7-4726-8D49-5C62A0229633}" destId="{7F808CA2-7DF4-4CB6-8A3E-01BBB1AB4A9D}" srcOrd="8" destOrd="0" presId="urn:microsoft.com/office/officeart/2005/8/layout/vProcess5"/>
    <dgm:cxn modelId="{441E05B2-7076-44D7-BCB9-8A47652FC1CC}" type="presParOf" srcId="{8D3F126B-80D7-4726-8D49-5C62A0229633}" destId="{A05FA0F3-0228-4E4D-9044-773C4FFD051D}" srcOrd="9" destOrd="0" presId="urn:microsoft.com/office/officeart/2005/8/layout/vProcess5"/>
    <dgm:cxn modelId="{B24AB5A8-667E-4067-98D9-1A91CE1801C0}" type="presParOf" srcId="{8D3F126B-80D7-4726-8D49-5C62A0229633}" destId="{1F4D8429-0378-4AB4-A1F2-EEA17EF5CE31}" srcOrd="10" destOrd="0" presId="urn:microsoft.com/office/officeart/2005/8/layout/vProcess5"/>
    <dgm:cxn modelId="{F2D67F43-758E-4C38-AC0A-F5DA44AF7381}" type="presParOf" srcId="{8D3F126B-80D7-4726-8D49-5C62A0229633}" destId="{537A25D4-4689-4D09-B9AE-681B834F034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20E13-0D65-43A5-968D-7F7205F415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594662-D119-4873-B266-3CB3B395DC70}">
      <dgm:prSet/>
      <dgm:spPr/>
      <dgm:t>
        <a:bodyPr/>
        <a:lstStyle/>
        <a:p>
          <a:r>
            <a:rPr lang="en-GB" dirty="0">
              <a:latin typeface="Trebuchet MS" panose="020B0603020202020204" pitchFamily="34" charset="0"/>
            </a:rPr>
            <a:t>Calling one resident who had several mental and physical health problems, names such as a "fat f*****" and a "fat ****“and grabbing their testicles.</a:t>
          </a:r>
          <a:endParaRPr lang="en-US" dirty="0">
            <a:latin typeface="Trebuchet MS" panose="020B0603020202020204" pitchFamily="34" charset="0"/>
          </a:endParaRPr>
        </a:p>
      </dgm:t>
    </dgm:pt>
    <dgm:pt modelId="{33930F18-8CAE-48C7-B2BD-93D6EBB22CC6}" type="parTrans" cxnId="{86A7761D-F56A-4DF3-98C4-DC09D35C4FCA}">
      <dgm:prSet/>
      <dgm:spPr/>
      <dgm:t>
        <a:bodyPr/>
        <a:lstStyle/>
        <a:p>
          <a:endParaRPr lang="en-US"/>
        </a:p>
      </dgm:t>
    </dgm:pt>
    <dgm:pt modelId="{5D53C5F1-D6D7-4F7E-8AC4-07448C65C862}" type="sibTrans" cxnId="{86A7761D-F56A-4DF3-98C4-DC09D35C4FCA}">
      <dgm:prSet/>
      <dgm:spPr/>
      <dgm:t>
        <a:bodyPr/>
        <a:lstStyle/>
        <a:p>
          <a:endParaRPr lang="en-US"/>
        </a:p>
      </dgm:t>
    </dgm:pt>
    <dgm:pt modelId="{6B63036E-E0CA-4B8A-B737-ACE1482BD2A6}">
      <dgm:prSet/>
      <dgm:spPr/>
      <dgm:t>
        <a:bodyPr/>
        <a:lstStyle/>
        <a:p>
          <a:r>
            <a:rPr lang="en-GB" dirty="0">
              <a:latin typeface="Trebuchet MS" panose="020B0603020202020204" pitchFamily="34" charset="0"/>
            </a:rPr>
            <a:t>Calling a pensioner a "slapper" and making comments about their son. He is also accused of kissing them on the lips.</a:t>
          </a:r>
        </a:p>
      </dgm:t>
    </dgm:pt>
    <dgm:pt modelId="{C729535A-39A8-46D8-A590-CEB80FB7EE8E}" type="parTrans" cxnId="{AC857CB5-FBAF-4932-BEEA-B608B68ED584}">
      <dgm:prSet/>
      <dgm:spPr/>
      <dgm:t>
        <a:bodyPr/>
        <a:lstStyle/>
        <a:p>
          <a:endParaRPr lang="en-GB"/>
        </a:p>
      </dgm:t>
    </dgm:pt>
    <dgm:pt modelId="{09F3A820-3650-4296-9B80-ED0A4D9F29D9}" type="sibTrans" cxnId="{AC857CB5-FBAF-4932-BEEA-B608B68ED584}">
      <dgm:prSet/>
      <dgm:spPr/>
      <dgm:t>
        <a:bodyPr/>
        <a:lstStyle/>
        <a:p>
          <a:endParaRPr lang="en-GB"/>
        </a:p>
      </dgm:t>
    </dgm:pt>
    <dgm:pt modelId="{ABBE6B44-6E74-424F-A5F2-A84DEE6B349E}">
      <dgm:prSet/>
      <dgm:spPr/>
      <dgm:t>
        <a:bodyPr/>
        <a:lstStyle/>
        <a:p>
          <a:r>
            <a:rPr lang="en-GB" dirty="0">
              <a:latin typeface="Trebuchet MS" panose="020B0603020202020204" pitchFamily="34" charset="0"/>
            </a:rPr>
            <a:t>Kissing another resident on the lips on at least three occasions. Prosecutors say he also sexually assaulted them after they fell back on the bed and he allegedly thrust himself towards them.</a:t>
          </a:r>
        </a:p>
      </dgm:t>
    </dgm:pt>
    <dgm:pt modelId="{99B8D5FA-718B-4085-8D78-BB2369DF9ED8}" type="parTrans" cxnId="{A0778B2D-CD77-4E2D-880C-0AAA8F87B30D}">
      <dgm:prSet/>
      <dgm:spPr/>
      <dgm:t>
        <a:bodyPr/>
        <a:lstStyle/>
        <a:p>
          <a:endParaRPr lang="en-GB"/>
        </a:p>
      </dgm:t>
    </dgm:pt>
    <dgm:pt modelId="{13170D52-02DA-45B1-A370-358E4862ED7D}" type="sibTrans" cxnId="{A0778B2D-CD77-4E2D-880C-0AAA8F87B30D}">
      <dgm:prSet/>
      <dgm:spPr/>
      <dgm:t>
        <a:bodyPr/>
        <a:lstStyle/>
        <a:p>
          <a:endParaRPr lang="en-GB"/>
        </a:p>
      </dgm:t>
    </dgm:pt>
    <dgm:pt modelId="{D5A47885-2C36-44EE-9841-BC51002B716C}">
      <dgm:prSet/>
      <dgm:spPr/>
      <dgm:t>
        <a:bodyPr/>
        <a:lstStyle/>
        <a:p>
          <a:r>
            <a:rPr lang="en-GB" dirty="0">
              <a:latin typeface="Trebuchet MS" panose="020B0603020202020204" pitchFamily="34" charset="0"/>
            </a:rPr>
            <a:t>He is also accused of sexually assaulting another resident while they were on a rocking chair and he is said to have got on top of them</a:t>
          </a:r>
        </a:p>
      </dgm:t>
    </dgm:pt>
    <dgm:pt modelId="{923332E3-E655-40F1-B31A-FC5F0F8029C6}" type="parTrans" cxnId="{5EEDF4DE-9AFC-4BA0-9EA9-4355D036E063}">
      <dgm:prSet/>
      <dgm:spPr/>
      <dgm:t>
        <a:bodyPr/>
        <a:lstStyle/>
        <a:p>
          <a:endParaRPr lang="en-GB"/>
        </a:p>
      </dgm:t>
    </dgm:pt>
    <dgm:pt modelId="{0CD32C9E-EDA6-4FE8-B9A4-68933811C4CF}" type="sibTrans" cxnId="{5EEDF4DE-9AFC-4BA0-9EA9-4355D036E063}">
      <dgm:prSet/>
      <dgm:spPr/>
      <dgm:t>
        <a:bodyPr/>
        <a:lstStyle/>
        <a:p>
          <a:endParaRPr lang="en-GB"/>
        </a:p>
      </dgm:t>
    </dgm:pt>
    <dgm:pt modelId="{0C9E12A4-4A25-4C31-AF53-76D71E45B92C}">
      <dgm:prSet/>
      <dgm:spPr/>
      <dgm:t>
        <a:bodyPr/>
        <a:lstStyle/>
        <a:p>
          <a:r>
            <a:rPr lang="en-GB" dirty="0">
              <a:latin typeface="Trebuchet MS" panose="020B0603020202020204" pitchFamily="34" charset="0"/>
            </a:rPr>
            <a:t>Further accusations of sexually assaulting three females who were not residents at the home.</a:t>
          </a:r>
        </a:p>
      </dgm:t>
    </dgm:pt>
    <dgm:pt modelId="{EC8FD01C-1273-4C84-84B0-4C68862D4534}" type="parTrans" cxnId="{FCA21CA5-E13C-42EB-B80F-66F7CD7CC9F9}">
      <dgm:prSet/>
      <dgm:spPr/>
      <dgm:t>
        <a:bodyPr/>
        <a:lstStyle/>
        <a:p>
          <a:endParaRPr lang="en-GB"/>
        </a:p>
      </dgm:t>
    </dgm:pt>
    <dgm:pt modelId="{27BC6229-099F-42A4-8A59-E6CDEDED5526}" type="sibTrans" cxnId="{FCA21CA5-E13C-42EB-B80F-66F7CD7CC9F9}">
      <dgm:prSet/>
      <dgm:spPr/>
      <dgm:t>
        <a:bodyPr/>
        <a:lstStyle/>
        <a:p>
          <a:endParaRPr lang="en-GB"/>
        </a:p>
      </dgm:t>
    </dgm:pt>
    <dgm:pt modelId="{D2D70071-2F7F-47FE-B5B1-75F04A8DF39A}" type="pres">
      <dgm:prSet presAssocID="{3AA20E13-0D65-43A5-968D-7F7205F415FF}" presName="vert0" presStyleCnt="0">
        <dgm:presLayoutVars>
          <dgm:dir/>
          <dgm:animOne val="branch"/>
          <dgm:animLvl val="lvl"/>
        </dgm:presLayoutVars>
      </dgm:prSet>
      <dgm:spPr/>
    </dgm:pt>
    <dgm:pt modelId="{C8011140-1804-46C7-BF8F-220D679E7CD1}" type="pres">
      <dgm:prSet presAssocID="{52594662-D119-4873-B266-3CB3B395DC70}" presName="thickLine" presStyleLbl="alignNode1" presStyleIdx="0" presStyleCnt="5"/>
      <dgm:spPr/>
    </dgm:pt>
    <dgm:pt modelId="{F161B564-3FEC-4624-AF94-41D74B77D76F}" type="pres">
      <dgm:prSet presAssocID="{52594662-D119-4873-B266-3CB3B395DC70}" presName="horz1" presStyleCnt="0"/>
      <dgm:spPr/>
    </dgm:pt>
    <dgm:pt modelId="{93FE7AF9-F333-4160-8FCE-03D9DEFBA8F7}" type="pres">
      <dgm:prSet presAssocID="{52594662-D119-4873-B266-3CB3B395DC70}" presName="tx1" presStyleLbl="revTx" presStyleIdx="0" presStyleCnt="5"/>
      <dgm:spPr/>
    </dgm:pt>
    <dgm:pt modelId="{FDCE8973-BB40-4146-846F-576EDA2ABD00}" type="pres">
      <dgm:prSet presAssocID="{52594662-D119-4873-B266-3CB3B395DC70}" presName="vert1" presStyleCnt="0"/>
      <dgm:spPr/>
    </dgm:pt>
    <dgm:pt modelId="{EC289E67-A454-4F08-A770-8E34840098B3}" type="pres">
      <dgm:prSet presAssocID="{6B63036E-E0CA-4B8A-B737-ACE1482BD2A6}" presName="thickLine" presStyleLbl="alignNode1" presStyleIdx="1" presStyleCnt="5"/>
      <dgm:spPr/>
    </dgm:pt>
    <dgm:pt modelId="{F61B6CC4-D98A-40CF-BAAA-120BB7B12E1A}" type="pres">
      <dgm:prSet presAssocID="{6B63036E-E0CA-4B8A-B737-ACE1482BD2A6}" presName="horz1" presStyleCnt="0"/>
      <dgm:spPr/>
    </dgm:pt>
    <dgm:pt modelId="{9F09460C-B847-4DE7-8064-8A2795A43EBA}" type="pres">
      <dgm:prSet presAssocID="{6B63036E-E0CA-4B8A-B737-ACE1482BD2A6}" presName="tx1" presStyleLbl="revTx" presStyleIdx="1" presStyleCnt="5"/>
      <dgm:spPr/>
    </dgm:pt>
    <dgm:pt modelId="{51C714A9-EE4F-4997-8998-C02FE141482F}" type="pres">
      <dgm:prSet presAssocID="{6B63036E-E0CA-4B8A-B737-ACE1482BD2A6}" presName="vert1" presStyleCnt="0"/>
      <dgm:spPr/>
    </dgm:pt>
    <dgm:pt modelId="{CACD3753-CF85-47D4-8877-04EAC44D0362}" type="pres">
      <dgm:prSet presAssocID="{ABBE6B44-6E74-424F-A5F2-A84DEE6B349E}" presName="thickLine" presStyleLbl="alignNode1" presStyleIdx="2" presStyleCnt="5"/>
      <dgm:spPr/>
    </dgm:pt>
    <dgm:pt modelId="{D88E4BFC-EDB3-44F3-94E8-4FAD5CA6E21A}" type="pres">
      <dgm:prSet presAssocID="{ABBE6B44-6E74-424F-A5F2-A84DEE6B349E}" presName="horz1" presStyleCnt="0"/>
      <dgm:spPr/>
    </dgm:pt>
    <dgm:pt modelId="{FE2B34CE-CFC8-431A-8B91-C8A70BCBB50F}" type="pres">
      <dgm:prSet presAssocID="{ABBE6B44-6E74-424F-A5F2-A84DEE6B349E}" presName="tx1" presStyleLbl="revTx" presStyleIdx="2" presStyleCnt="5"/>
      <dgm:spPr/>
    </dgm:pt>
    <dgm:pt modelId="{B1F7E088-218B-41C0-ADDB-34C3ACA270C8}" type="pres">
      <dgm:prSet presAssocID="{ABBE6B44-6E74-424F-A5F2-A84DEE6B349E}" presName="vert1" presStyleCnt="0"/>
      <dgm:spPr/>
    </dgm:pt>
    <dgm:pt modelId="{57BB1644-9ADB-4A5C-BCCF-231B4D9E62C4}" type="pres">
      <dgm:prSet presAssocID="{D5A47885-2C36-44EE-9841-BC51002B716C}" presName="thickLine" presStyleLbl="alignNode1" presStyleIdx="3" presStyleCnt="5"/>
      <dgm:spPr/>
    </dgm:pt>
    <dgm:pt modelId="{D81E9FDB-164F-4D0F-9EFD-ADBF1772F090}" type="pres">
      <dgm:prSet presAssocID="{D5A47885-2C36-44EE-9841-BC51002B716C}" presName="horz1" presStyleCnt="0"/>
      <dgm:spPr/>
    </dgm:pt>
    <dgm:pt modelId="{4CD62E8F-F429-4EF0-A9F5-304DF68A0A42}" type="pres">
      <dgm:prSet presAssocID="{D5A47885-2C36-44EE-9841-BC51002B716C}" presName="tx1" presStyleLbl="revTx" presStyleIdx="3" presStyleCnt="5"/>
      <dgm:spPr/>
    </dgm:pt>
    <dgm:pt modelId="{2480DF95-A543-48A4-B047-566B11696634}" type="pres">
      <dgm:prSet presAssocID="{D5A47885-2C36-44EE-9841-BC51002B716C}" presName="vert1" presStyleCnt="0"/>
      <dgm:spPr/>
    </dgm:pt>
    <dgm:pt modelId="{CEBCDC8B-C454-438A-9F9C-DB70D8AF0BCA}" type="pres">
      <dgm:prSet presAssocID="{0C9E12A4-4A25-4C31-AF53-76D71E45B92C}" presName="thickLine" presStyleLbl="alignNode1" presStyleIdx="4" presStyleCnt="5"/>
      <dgm:spPr/>
    </dgm:pt>
    <dgm:pt modelId="{342DEE7C-2D19-41B2-8FF0-75AB328A2642}" type="pres">
      <dgm:prSet presAssocID="{0C9E12A4-4A25-4C31-AF53-76D71E45B92C}" presName="horz1" presStyleCnt="0"/>
      <dgm:spPr/>
    </dgm:pt>
    <dgm:pt modelId="{C6D7D6C9-E377-4DAD-9C16-86264AC766ED}" type="pres">
      <dgm:prSet presAssocID="{0C9E12A4-4A25-4C31-AF53-76D71E45B92C}" presName="tx1" presStyleLbl="revTx" presStyleIdx="4" presStyleCnt="5"/>
      <dgm:spPr/>
    </dgm:pt>
    <dgm:pt modelId="{8D58791A-9068-4598-9537-C230B5CA7A1C}" type="pres">
      <dgm:prSet presAssocID="{0C9E12A4-4A25-4C31-AF53-76D71E45B92C}" presName="vert1" presStyleCnt="0"/>
      <dgm:spPr/>
    </dgm:pt>
  </dgm:ptLst>
  <dgm:cxnLst>
    <dgm:cxn modelId="{BC837F09-757D-40BD-A22B-5B9D71C54398}" type="presOf" srcId="{3AA20E13-0D65-43A5-968D-7F7205F415FF}" destId="{D2D70071-2F7F-47FE-B5B1-75F04A8DF39A}" srcOrd="0" destOrd="0" presId="urn:microsoft.com/office/officeart/2008/layout/LinedList"/>
    <dgm:cxn modelId="{86A7761D-F56A-4DF3-98C4-DC09D35C4FCA}" srcId="{3AA20E13-0D65-43A5-968D-7F7205F415FF}" destId="{52594662-D119-4873-B266-3CB3B395DC70}" srcOrd="0" destOrd="0" parTransId="{33930F18-8CAE-48C7-B2BD-93D6EBB22CC6}" sibTransId="{5D53C5F1-D6D7-4F7E-8AC4-07448C65C862}"/>
    <dgm:cxn modelId="{A0778B2D-CD77-4E2D-880C-0AAA8F87B30D}" srcId="{3AA20E13-0D65-43A5-968D-7F7205F415FF}" destId="{ABBE6B44-6E74-424F-A5F2-A84DEE6B349E}" srcOrd="2" destOrd="0" parTransId="{99B8D5FA-718B-4085-8D78-BB2369DF9ED8}" sibTransId="{13170D52-02DA-45B1-A370-358E4862ED7D}"/>
    <dgm:cxn modelId="{7152353C-13D1-491A-BDD3-BC831A919ABA}" type="presOf" srcId="{ABBE6B44-6E74-424F-A5F2-A84DEE6B349E}" destId="{FE2B34CE-CFC8-431A-8B91-C8A70BCBB50F}" srcOrd="0" destOrd="0" presId="urn:microsoft.com/office/officeart/2008/layout/LinedList"/>
    <dgm:cxn modelId="{C1C7435E-64E6-47E2-8AEA-FDF432C884C3}" type="presOf" srcId="{52594662-D119-4873-B266-3CB3B395DC70}" destId="{93FE7AF9-F333-4160-8FCE-03D9DEFBA8F7}" srcOrd="0" destOrd="0" presId="urn:microsoft.com/office/officeart/2008/layout/LinedList"/>
    <dgm:cxn modelId="{701B8A43-192F-4AFA-A586-3994F6BC6CD2}" type="presOf" srcId="{6B63036E-E0CA-4B8A-B737-ACE1482BD2A6}" destId="{9F09460C-B847-4DE7-8064-8A2795A43EBA}" srcOrd="0" destOrd="0" presId="urn:microsoft.com/office/officeart/2008/layout/LinedList"/>
    <dgm:cxn modelId="{FCA21CA5-E13C-42EB-B80F-66F7CD7CC9F9}" srcId="{3AA20E13-0D65-43A5-968D-7F7205F415FF}" destId="{0C9E12A4-4A25-4C31-AF53-76D71E45B92C}" srcOrd="4" destOrd="0" parTransId="{EC8FD01C-1273-4C84-84B0-4C68862D4534}" sibTransId="{27BC6229-099F-42A4-8A59-E6CDEDED5526}"/>
    <dgm:cxn modelId="{AC857CB5-FBAF-4932-BEEA-B608B68ED584}" srcId="{3AA20E13-0D65-43A5-968D-7F7205F415FF}" destId="{6B63036E-E0CA-4B8A-B737-ACE1482BD2A6}" srcOrd="1" destOrd="0" parTransId="{C729535A-39A8-46D8-A590-CEB80FB7EE8E}" sibTransId="{09F3A820-3650-4296-9B80-ED0A4D9F29D9}"/>
    <dgm:cxn modelId="{F5F2A1B9-A57D-4BAB-8E60-E64C320C53EF}" type="presOf" srcId="{0C9E12A4-4A25-4C31-AF53-76D71E45B92C}" destId="{C6D7D6C9-E377-4DAD-9C16-86264AC766ED}" srcOrd="0" destOrd="0" presId="urn:microsoft.com/office/officeart/2008/layout/LinedList"/>
    <dgm:cxn modelId="{B9CCC4C2-A19C-40C8-AD2E-A03D408F364B}" type="presOf" srcId="{D5A47885-2C36-44EE-9841-BC51002B716C}" destId="{4CD62E8F-F429-4EF0-A9F5-304DF68A0A42}" srcOrd="0" destOrd="0" presId="urn:microsoft.com/office/officeart/2008/layout/LinedList"/>
    <dgm:cxn modelId="{5EEDF4DE-9AFC-4BA0-9EA9-4355D036E063}" srcId="{3AA20E13-0D65-43A5-968D-7F7205F415FF}" destId="{D5A47885-2C36-44EE-9841-BC51002B716C}" srcOrd="3" destOrd="0" parTransId="{923332E3-E655-40F1-B31A-FC5F0F8029C6}" sibTransId="{0CD32C9E-EDA6-4FE8-B9A4-68933811C4CF}"/>
    <dgm:cxn modelId="{60097122-AD00-471C-9205-DAEA0E1189AE}" type="presParOf" srcId="{D2D70071-2F7F-47FE-B5B1-75F04A8DF39A}" destId="{C8011140-1804-46C7-BF8F-220D679E7CD1}" srcOrd="0" destOrd="0" presId="urn:microsoft.com/office/officeart/2008/layout/LinedList"/>
    <dgm:cxn modelId="{E5538D58-63E0-45AF-BEA0-B585FD622559}" type="presParOf" srcId="{D2D70071-2F7F-47FE-B5B1-75F04A8DF39A}" destId="{F161B564-3FEC-4624-AF94-41D74B77D76F}" srcOrd="1" destOrd="0" presId="urn:microsoft.com/office/officeart/2008/layout/LinedList"/>
    <dgm:cxn modelId="{1529BD69-80FE-46F0-913A-7B4B8C308920}" type="presParOf" srcId="{F161B564-3FEC-4624-AF94-41D74B77D76F}" destId="{93FE7AF9-F333-4160-8FCE-03D9DEFBA8F7}" srcOrd="0" destOrd="0" presId="urn:microsoft.com/office/officeart/2008/layout/LinedList"/>
    <dgm:cxn modelId="{72DF1962-DCC5-45A0-912B-81302E6A289C}" type="presParOf" srcId="{F161B564-3FEC-4624-AF94-41D74B77D76F}" destId="{FDCE8973-BB40-4146-846F-576EDA2ABD00}" srcOrd="1" destOrd="0" presId="urn:microsoft.com/office/officeart/2008/layout/LinedList"/>
    <dgm:cxn modelId="{E01AB0B4-05C8-44C6-9110-B64DF81C80B2}" type="presParOf" srcId="{D2D70071-2F7F-47FE-B5B1-75F04A8DF39A}" destId="{EC289E67-A454-4F08-A770-8E34840098B3}" srcOrd="2" destOrd="0" presId="urn:microsoft.com/office/officeart/2008/layout/LinedList"/>
    <dgm:cxn modelId="{19C14BB3-B6C8-4C92-A1FC-EDFBBB36F5F4}" type="presParOf" srcId="{D2D70071-2F7F-47FE-B5B1-75F04A8DF39A}" destId="{F61B6CC4-D98A-40CF-BAAA-120BB7B12E1A}" srcOrd="3" destOrd="0" presId="urn:microsoft.com/office/officeart/2008/layout/LinedList"/>
    <dgm:cxn modelId="{8814B60E-C176-4E51-A6CA-04A21EA7BC57}" type="presParOf" srcId="{F61B6CC4-D98A-40CF-BAAA-120BB7B12E1A}" destId="{9F09460C-B847-4DE7-8064-8A2795A43EBA}" srcOrd="0" destOrd="0" presId="urn:microsoft.com/office/officeart/2008/layout/LinedList"/>
    <dgm:cxn modelId="{1963EA65-4D69-49D2-AABD-BC24388AF310}" type="presParOf" srcId="{F61B6CC4-D98A-40CF-BAAA-120BB7B12E1A}" destId="{51C714A9-EE4F-4997-8998-C02FE141482F}" srcOrd="1" destOrd="0" presId="urn:microsoft.com/office/officeart/2008/layout/LinedList"/>
    <dgm:cxn modelId="{EEA5757C-9D3C-499F-A39A-C706D2747242}" type="presParOf" srcId="{D2D70071-2F7F-47FE-B5B1-75F04A8DF39A}" destId="{CACD3753-CF85-47D4-8877-04EAC44D0362}" srcOrd="4" destOrd="0" presId="urn:microsoft.com/office/officeart/2008/layout/LinedList"/>
    <dgm:cxn modelId="{671B8E77-349A-4B73-B34A-73E49B310ED7}" type="presParOf" srcId="{D2D70071-2F7F-47FE-B5B1-75F04A8DF39A}" destId="{D88E4BFC-EDB3-44F3-94E8-4FAD5CA6E21A}" srcOrd="5" destOrd="0" presId="urn:microsoft.com/office/officeart/2008/layout/LinedList"/>
    <dgm:cxn modelId="{A0AA2D5C-1FE8-4C12-9E26-2941164C8D82}" type="presParOf" srcId="{D88E4BFC-EDB3-44F3-94E8-4FAD5CA6E21A}" destId="{FE2B34CE-CFC8-431A-8B91-C8A70BCBB50F}" srcOrd="0" destOrd="0" presId="urn:microsoft.com/office/officeart/2008/layout/LinedList"/>
    <dgm:cxn modelId="{BFF9FF0B-A453-4771-BFE9-1D1B7065BCC5}" type="presParOf" srcId="{D88E4BFC-EDB3-44F3-94E8-4FAD5CA6E21A}" destId="{B1F7E088-218B-41C0-ADDB-34C3ACA270C8}" srcOrd="1" destOrd="0" presId="urn:microsoft.com/office/officeart/2008/layout/LinedList"/>
    <dgm:cxn modelId="{AF05A1BF-7314-4089-99F9-6CBCDB9C7475}" type="presParOf" srcId="{D2D70071-2F7F-47FE-B5B1-75F04A8DF39A}" destId="{57BB1644-9ADB-4A5C-BCCF-231B4D9E62C4}" srcOrd="6" destOrd="0" presId="urn:microsoft.com/office/officeart/2008/layout/LinedList"/>
    <dgm:cxn modelId="{E6E2C39E-544B-44C5-94FD-237C3DCF26E2}" type="presParOf" srcId="{D2D70071-2F7F-47FE-B5B1-75F04A8DF39A}" destId="{D81E9FDB-164F-4D0F-9EFD-ADBF1772F090}" srcOrd="7" destOrd="0" presId="urn:microsoft.com/office/officeart/2008/layout/LinedList"/>
    <dgm:cxn modelId="{7E8A25B0-1650-4BF8-9FB4-98E4959E12FF}" type="presParOf" srcId="{D81E9FDB-164F-4D0F-9EFD-ADBF1772F090}" destId="{4CD62E8F-F429-4EF0-A9F5-304DF68A0A42}" srcOrd="0" destOrd="0" presId="urn:microsoft.com/office/officeart/2008/layout/LinedList"/>
    <dgm:cxn modelId="{69CF988C-7651-4EAC-AAF5-BD6814F9BEC2}" type="presParOf" srcId="{D81E9FDB-164F-4D0F-9EFD-ADBF1772F090}" destId="{2480DF95-A543-48A4-B047-566B11696634}" srcOrd="1" destOrd="0" presId="urn:microsoft.com/office/officeart/2008/layout/LinedList"/>
    <dgm:cxn modelId="{D83D04C6-5B24-44D2-B27F-82F0CE36FCF9}" type="presParOf" srcId="{D2D70071-2F7F-47FE-B5B1-75F04A8DF39A}" destId="{CEBCDC8B-C454-438A-9F9C-DB70D8AF0BCA}" srcOrd="8" destOrd="0" presId="urn:microsoft.com/office/officeart/2008/layout/LinedList"/>
    <dgm:cxn modelId="{FF8C7F0A-560A-4E1E-9F8E-3FCDFA35432F}" type="presParOf" srcId="{D2D70071-2F7F-47FE-B5B1-75F04A8DF39A}" destId="{342DEE7C-2D19-41B2-8FF0-75AB328A2642}" srcOrd="9" destOrd="0" presId="urn:microsoft.com/office/officeart/2008/layout/LinedList"/>
    <dgm:cxn modelId="{E6A448D8-AC85-440E-A516-13EC8D4F35B4}" type="presParOf" srcId="{342DEE7C-2D19-41B2-8FF0-75AB328A2642}" destId="{C6D7D6C9-E377-4DAD-9C16-86264AC766ED}" srcOrd="0" destOrd="0" presId="urn:microsoft.com/office/officeart/2008/layout/LinedList"/>
    <dgm:cxn modelId="{5EA9727B-070B-4884-AE3F-97D3329F0A40}" type="presParOf" srcId="{342DEE7C-2D19-41B2-8FF0-75AB328A2642}" destId="{8D58791A-9068-4598-9537-C230B5CA7A1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A20E13-0D65-43A5-968D-7F7205F415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594662-D119-4873-B266-3CB3B395DC70}">
      <dgm:prSet custT="1"/>
      <dgm:spPr/>
      <dgm:t>
        <a:bodyPr/>
        <a:lstStyle/>
        <a:p>
          <a:r>
            <a:rPr lang="en-US" sz="2400" dirty="0">
              <a:latin typeface="Trebuchet MS" panose="020B0603020202020204" pitchFamily="34" charset="0"/>
            </a:rPr>
            <a:t>Following receipt of the two whistleblowing reports, a police investigation commenced, and the  manager was suspended.</a:t>
          </a:r>
        </a:p>
      </dgm:t>
    </dgm:pt>
    <dgm:pt modelId="{33930F18-8CAE-48C7-B2BD-93D6EBB22CC6}" type="parTrans" cxnId="{86A7761D-F56A-4DF3-98C4-DC09D35C4FCA}">
      <dgm:prSet/>
      <dgm:spPr/>
      <dgm:t>
        <a:bodyPr/>
        <a:lstStyle/>
        <a:p>
          <a:endParaRPr lang="en-US"/>
        </a:p>
      </dgm:t>
    </dgm:pt>
    <dgm:pt modelId="{5D53C5F1-D6D7-4F7E-8AC4-07448C65C862}" type="sibTrans" cxnId="{86A7761D-F56A-4DF3-98C4-DC09D35C4FCA}">
      <dgm:prSet/>
      <dgm:spPr/>
      <dgm:t>
        <a:bodyPr/>
        <a:lstStyle/>
        <a:p>
          <a:endParaRPr lang="en-US"/>
        </a:p>
      </dgm:t>
    </dgm:pt>
    <dgm:pt modelId="{04BFEE87-84FC-43EE-8AB9-EF9E9F48C20D}">
      <dgm:prSet custT="1"/>
      <dgm:spPr/>
      <dgm:t>
        <a:bodyPr/>
        <a:lstStyle/>
        <a:p>
          <a:r>
            <a:rPr lang="en-US" sz="2400" dirty="0">
              <a:latin typeface="Trebuchet MS" panose="020B0603020202020204" pitchFamily="34" charset="0"/>
            </a:rPr>
            <a:t>He stood trial in early 2025</a:t>
          </a:r>
        </a:p>
      </dgm:t>
    </dgm:pt>
    <dgm:pt modelId="{43B2799B-7A70-4E3E-81A5-65B21964E3B1}" type="parTrans" cxnId="{16C2BA5A-8476-45E5-969B-75E78553A795}">
      <dgm:prSet/>
      <dgm:spPr/>
      <dgm:t>
        <a:bodyPr/>
        <a:lstStyle/>
        <a:p>
          <a:endParaRPr lang="en-US"/>
        </a:p>
      </dgm:t>
    </dgm:pt>
    <dgm:pt modelId="{4F5F9BCB-4102-4EE9-AED1-701284D25DE1}" type="sibTrans" cxnId="{16C2BA5A-8476-45E5-969B-75E78553A795}">
      <dgm:prSet/>
      <dgm:spPr/>
      <dgm:t>
        <a:bodyPr/>
        <a:lstStyle/>
        <a:p>
          <a:endParaRPr lang="en-US"/>
        </a:p>
      </dgm:t>
    </dgm:pt>
    <dgm:pt modelId="{4C4EE1E9-37CB-4539-A6ED-36206571B04F}">
      <dgm:prSet custT="1"/>
      <dgm:spPr/>
      <dgm:t>
        <a:bodyPr/>
        <a:lstStyle/>
        <a:p>
          <a:r>
            <a:rPr lang="en-US" sz="2400" dirty="0">
              <a:latin typeface="Trebuchet MS" panose="020B0603020202020204" pitchFamily="34" charset="0"/>
            </a:rPr>
            <a:t>He was found guilty </a:t>
          </a:r>
          <a:r>
            <a:rPr lang="en-GB" sz="2400" dirty="0">
              <a:latin typeface="Trebuchet MS" panose="020B0603020202020204" pitchFamily="34" charset="0"/>
            </a:rPr>
            <a:t>of 13 offences – 10 charges of sexual assault, two of ill-treating a person in care and one racially aggravated harassment.</a:t>
          </a:r>
          <a:endParaRPr lang="en-US" sz="2400" dirty="0">
            <a:latin typeface="Trebuchet MS" panose="020B0603020202020204" pitchFamily="34" charset="0"/>
          </a:endParaRPr>
        </a:p>
      </dgm:t>
    </dgm:pt>
    <dgm:pt modelId="{C242AF30-75C6-4FEF-BC28-CD1174287C44}" type="parTrans" cxnId="{A9CAC6F2-E03B-40DE-9B4B-D6787BED2DB7}">
      <dgm:prSet/>
      <dgm:spPr/>
      <dgm:t>
        <a:bodyPr/>
        <a:lstStyle/>
        <a:p>
          <a:endParaRPr lang="en-US"/>
        </a:p>
      </dgm:t>
    </dgm:pt>
    <dgm:pt modelId="{56356381-9010-4678-9B95-4D01F6601C0F}" type="sibTrans" cxnId="{A9CAC6F2-E03B-40DE-9B4B-D6787BED2DB7}">
      <dgm:prSet/>
      <dgm:spPr/>
      <dgm:t>
        <a:bodyPr/>
        <a:lstStyle/>
        <a:p>
          <a:endParaRPr lang="en-US"/>
        </a:p>
      </dgm:t>
    </dgm:pt>
    <dgm:pt modelId="{78DBB56B-A0A3-480C-9B64-E22A60F9E68A}">
      <dgm:prSet custT="1"/>
      <dgm:spPr/>
      <dgm:t>
        <a:bodyPr/>
        <a:lstStyle/>
        <a:p>
          <a:r>
            <a:rPr lang="en-GB" sz="2400" dirty="0">
              <a:latin typeface="Trebuchet MS" panose="020B0603020202020204" pitchFamily="34" charset="0"/>
            </a:rPr>
            <a:t>He was sentenced to three years and three months’ imprisonment</a:t>
          </a:r>
          <a:endParaRPr lang="en-US" sz="2400" dirty="0">
            <a:latin typeface="Trebuchet MS" panose="020B0603020202020204" pitchFamily="34" charset="0"/>
          </a:endParaRPr>
        </a:p>
      </dgm:t>
    </dgm:pt>
    <dgm:pt modelId="{8F219177-D95E-4319-870B-F2DDA877D764}" type="parTrans" cxnId="{26DB6D14-0C2D-4342-A810-99DB91FDA719}">
      <dgm:prSet/>
      <dgm:spPr/>
      <dgm:t>
        <a:bodyPr/>
        <a:lstStyle/>
        <a:p>
          <a:endParaRPr lang="en-US"/>
        </a:p>
      </dgm:t>
    </dgm:pt>
    <dgm:pt modelId="{A53C96E0-3090-444C-AC17-D6E0F6AFE188}" type="sibTrans" cxnId="{26DB6D14-0C2D-4342-A810-99DB91FDA719}">
      <dgm:prSet/>
      <dgm:spPr/>
      <dgm:t>
        <a:bodyPr/>
        <a:lstStyle/>
        <a:p>
          <a:endParaRPr lang="en-US"/>
        </a:p>
      </dgm:t>
    </dgm:pt>
    <dgm:pt modelId="{2AB904B9-4CF4-47D3-AEEA-3158190A5836}">
      <dgm:prSet custT="1"/>
      <dgm:spPr/>
      <dgm:t>
        <a:bodyPr/>
        <a:lstStyle/>
        <a:p>
          <a:pPr algn="ctr"/>
          <a:r>
            <a:rPr lang="en-US" sz="2400" b="1" dirty="0">
              <a:solidFill>
                <a:srgbClr val="FF0000"/>
              </a:solidFill>
              <a:latin typeface="Trebuchet MS" panose="020B0603020202020204" pitchFamily="34" charset="0"/>
            </a:rPr>
            <a:t>As a REGISTERED NURSE  this was a  PERSON IN A POSITION OF TRUST</a:t>
          </a:r>
        </a:p>
      </dgm:t>
    </dgm:pt>
    <dgm:pt modelId="{699A4D5A-F19A-4729-954F-9CE1323430B4}" type="parTrans" cxnId="{163A35C7-E4A2-407B-AD69-72548958EFDE}">
      <dgm:prSet/>
      <dgm:spPr/>
      <dgm:t>
        <a:bodyPr/>
        <a:lstStyle/>
        <a:p>
          <a:endParaRPr lang="en-GB"/>
        </a:p>
      </dgm:t>
    </dgm:pt>
    <dgm:pt modelId="{5E9BA6F1-8672-4352-8827-EB9D3C127950}" type="sibTrans" cxnId="{163A35C7-E4A2-407B-AD69-72548958EFDE}">
      <dgm:prSet/>
      <dgm:spPr/>
      <dgm:t>
        <a:bodyPr/>
        <a:lstStyle/>
        <a:p>
          <a:endParaRPr lang="en-GB"/>
        </a:p>
      </dgm:t>
    </dgm:pt>
    <dgm:pt modelId="{D2D70071-2F7F-47FE-B5B1-75F04A8DF39A}" type="pres">
      <dgm:prSet presAssocID="{3AA20E13-0D65-43A5-968D-7F7205F415FF}" presName="vert0" presStyleCnt="0">
        <dgm:presLayoutVars>
          <dgm:dir/>
          <dgm:animOne val="branch"/>
          <dgm:animLvl val="lvl"/>
        </dgm:presLayoutVars>
      </dgm:prSet>
      <dgm:spPr/>
    </dgm:pt>
    <dgm:pt modelId="{C8011140-1804-46C7-BF8F-220D679E7CD1}" type="pres">
      <dgm:prSet presAssocID="{52594662-D119-4873-B266-3CB3B395DC70}" presName="thickLine" presStyleLbl="alignNode1" presStyleIdx="0" presStyleCnt="5"/>
      <dgm:spPr/>
    </dgm:pt>
    <dgm:pt modelId="{F161B564-3FEC-4624-AF94-41D74B77D76F}" type="pres">
      <dgm:prSet presAssocID="{52594662-D119-4873-B266-3CB3B395DC70}" presName="horz1" presStyleCnt="0"/>
      <dgm:spPr/>
    </dgm:pt>
    <dgm:pt modelId="{93FE7AF9-F333-4160-8FCE-03D9DEFBA8F7}" type="pres">
      <dgm:prSet presAssocID="{52594662-D119-4873-B266-3CB3B395DC70}" presName="tx1" presStyleLbl="revTx" presStyleIdx="0" presStyleCnt="5"/>
      <dgm:spPr/>
    </dgm:pt>
    <dgm:pt modelId="{FDCE8973-BB40-4146-846F-576EDA2ABD00}" type="pres">
      <dgm:prSet presAssocID="{52594662-D119-4873-B266-3CB3B395DC70}" presName="vert1" presStyleCnt="0"/>
      <dgm:spPr/>
    </dgm:pt>
    <dgm:pt modelId="{1850762F-A99A-4307-B21E-3FDD1854B40D}" type="pres">
      <dgm:prSet presAssocID="{04BFEE87-84FC-43EE-8AB9-EF9E9F48C20D}" presName="thickLine" presStyleLbl="alignNode1" presStyleIdx="1" presStyleCnt="5"/>
      <dgm:spPr/>
    </dgm:pt>
    <dgm:pt modelId="{7DF290B7-A518-484A-94CC-1E297096129B}" type="pres">
      <dgm:prSet presAssocID="{04BFEE87-84FC-43EE-8AB9-EF9E9F48C20D}" presName="horz1" presStyleCnt="0"/>
      <dgm:spPr/>
    </dgm:pt>
    <dgm:pt modelId="{C7E42A5C-C643-4853-B4A8-15BDB8BACCFB}" type="pres">
      <dgm:prSet presAssocID="{04BFEE87-84FC-43EE-8AB9-EF9E9F48C20D}" presName="tx1" presStyleLbl="revTx" presStyleIdx="1" presStyleCnt="5"/>
      <dgm:spPr/>
    </dgm:pt>
    <dgm:pt modelId="{A868A24D-217C-4036-BE01-048304BC026E}" type="pres">
      <dgm:prSet presAssocID="{04BFEE87-84FC-43EE-8AB9-EF9E9F48C20D}" presName="vert1" presStyleCnt="0"/>
      <dgm:spPr/>
    </dgm:pt>
    <dgm:pt modelId="{89E04AC5-232A-473D-B8C0-10850D9902EA}" type="pres">
      <dgm:prSet presAssocID="{4C4EE1E9-37CB-4539-A6ED-36206571B04F}" presName="thickLine" presStyleLbl="alignNode1" presStyleIdx="2" presStyleCnt="5"/>
      <dgm:spPr/>
    </dgm:pt>
    <dgm:pt modelId="{0D166804-7A91-44A3-AE5F-B9BFD0AF8D56}" type="pres">
      <dgm:prSet presAssocID="{4C4EE1E9-37CB-4539-A6ED-36206571B04F}" presName="horz1" presStyleCnt="0"/>
      <dgm:spPr/>
    </dgm:pt>
    <dgm:pt modelId="{30F7409C-DBBC-439B-B60D-9E3A291BC78B}" type="pres">
      <dgm:prSet presAssocID="{4C4EE1E9-37CB-4539-A6ED-36206571B04F}" presName="tx1" presStyleLbl="revTx" presStyleIdx="2" presStyleCnt="5"/>
      <dgm:spPr/>
    </dgm:pt>
    <dgm:pt modelId="{43883AB7-C696-4800-8838-8C2E3A0C292A}" type="pres">
      <dgm:prSet presAssocID="{4C4EE1E9-37CB-4539-A6ED-36206571B04F}" presName="vert1" presStyleCnt="0"/>
      <dgm:spPr/>
    </dgm:pt>
    <dgm:pt modelId="{1A1EEE60-5FF8-484D-9612-165AE54AF6B1}" type="pres">
      <dgm:prSet presAssocID="{78DBB56B-A0A3-480C-9B64-E22A60F9E68A}" presName="thickLine" presStyleLbl="alignNode1" presStyleIdx="3" presStyleCnt="5"/>
      <dgm:spPr/>
    </dgm:pt>
    <dgm:pt modelId="{924E0379-D06E-4A7B-8775-ADBFD829240E}" type="pres">
      <dgm:prSet presAssocID="{78DBB56B-A0A3-480C-9B64-E22A60F9E68A}" presName="horz1" presStyleCnt="0"/>
      <dgm:spPr/>
    </dgm:pt>
    <dgm:pt modelId="{20C64643-1B5B-4AA7-9679-0FEFAAE07BF4}" type="pres">
      <dgm:prSet presAssocID="{78DBB56B-A0A3-480C-9B64-E22A60F9E68A}" presName="tx1" presStyleLbl="revTx" presStyleIdx="3" presStyleCnt="5"/>
      <dgm:spPr/>
    </dgm:pt>
    <dgm:pt modelId="{9DB0D241-AB80-46DE-A0BF-4EE9F782A403}" type="pres">
      <dgm:prSet presAssocID="{78DBB56B-A0A3-480C-9B64-E22A60F9E68A}" presName="vert1" presStyleCnt="0"/>
      <dgm:spPr/>
    </dgm:pt>
    <dgm:pt modelId="{B5CAAA2C-4879-4C26-8564-F72843302D45}" type="pres">
      <dgm:prSet presAssocID="{2AB904B9-4CF4-47D3-AEEA-3158190A5836}" presName="thickLine" presStyleLbl="alignNode1" presStyleIdx="4" presStyleCnt="5"/>
      <dgm:spPr/>
    </dgm:pt>
    <dgm:pt modelId="{0F3FF0C6-660E-4C4B-B045-14693D8ADB5C}" type="pres">
      <dgm:prSet presAssocID="{2AB904B9-4CF4-47D3-AEEA-3158190A5836}" presName="horz1" presStyleCnt="0"/>
      <dgm:spPr/>
    </dgm:pt>
    <dgm:pt modelId="{18022C18-0A4E-4AB3-B3D5-5FF3642F1B10}" type="pres">
      <dgm:prSet presAssocID="{2AB904B9-4CF4-47D3-AEEA-3158190A5836}" presName="tx1" presStyleLbl="revTx" presStyleIdx="4" presStyleCnt="5"/>
      <dgm:spPr/>
    </dgm:pt>
    <dgm:pt modelId="{780152C6-EBF1-4124-9AB2-F1E024AAA260}" type="pres">
      <dgm:prSet presAssocID="{2AB904B9-4CF4-47D3-AEEA-3158190A5836}" presName="vert1" presStyleCnt="0"/>
      <dgm:spPr/>
    </dgm:pt>
  </dgm:ptLst>
  <dgm:cxnLst>
    <dgm:cxn modelId="{BC837F09-757D-40BD-A22B-5B9D71C54398}" type="presOf" srcId="{3AA20E13-0D65-43A5-968D-7F7205F415FF}" destId="{D2D70071-2F7F-47FE-B5B1-75F04A8DF39A}" srcOrd="0" destOrd="0" presId="urn:microsoft.com/office/officeart/2008/layout/LinedList"/>
    <dgm:cxn modelId="{26DB6D14-0C2D-4342-A810-99DB91FDA719}" srcId="{3AA20E13-0D65-43A5-968D-7F7205F415FF}" destId="{78DBB56B-A0A3-480C-9B64-E22A60F9E68A}" srcOrd="3" destOrd="0" parTransId="{8F219177-D95E-4319-870B-F2DDA877D764}" sibTransId="{A53C96E0-3090-444C-AC17-D6E0F6AFE188}"/>
    <dgm:cxn modelId="{86A7761D-F56A-4DF3-98C4-DC09D35C4FCA}" srcId="{3AA20E13-0D65-43A5-968D-7F7205F415FF}" destId="{52594662-D119-4873-B266-3CB3B395DC70}" srcOrd="0" destOrd="0" parTransId="{33930F18-8CAE-48C7-B2BD-93D6EBB22CC6}" sibTransId="{5D53C5F1-D6D7-4F7E-8AC4-07448C65C862}"/>
    <dgm:cxn modelId="{4E166031-5511-4B63-B203-786FD89824E2}" type="presOf" srcId="{4C4EE1E9-37CB-4539-A6ED-36206571B04F}" destId="{30F7409C-DBBC-439B-B60D-9E3A291BC78B}" srcOrd="0" destOrd="0" presId="urn:microsoft.com/office/officeart/2008/layout/LinedList"/>
    <dgm:cxn modelId="{C1C7435E-64E6-47E2-8AEA-FDF432C884C3}" type="presOf" srcId="{52594662-D119-4873-B266-3CB3B395DC70}" destId="{93FE7AF9-F333-4160-8FCE-03D9DEFBA8F7}" srcOrd="0" destOrd="0" presId="urn:microsoft.com/office/officeart/2008/layout/LinedList"/>
    <dgm:cxn modelId="{16C2BA5A-8476-45E5-969B-75E78553A795}" srcId="{3AA20E13-0D65-43A5-968D-7F7205F415FF}" destId="{04BFEE87-84FC-43EE-8AB9-EF9E9F48C20D}" srcOrd="1" destOrd="0" parTransId="{43B2799B-7A70-4E3E-81A5-65B21964E3B1}" sibTransId="{4F5F9BCB-4102-4EE9-AED1-701284D25DE1}"/>
    <dgm:cxn modelId="{B1EA3CC2-6BDB-4E39-8786-BBFCC9D689DA}" type="presOf" srcId="{2AB904B9-4CF4-47D3-AEEA-3158190A5836}" destId="{18022C18-0A4E-4AB3-B3D5-5FF3642F1B10}" srcOrd="0" destOrd="0" presId="urn:microsoft.com/office/officeart/2008/layout/LinedList"/>
    <dgm:cxn modelId="{163A35C7-E4A2-407B-AD69-72548958EFDE}" srcId="{3AA20E13-0D65-43A5-968D-7F7205F415FF}" destId="{2AB904B9-4CF4-47D3-AEEA-3158190A5836}" srcOrd="4" destOrd="0" parTransId="{699A4D5A-F19A-4729-954F-9CE1323430B4}" sibTransId="{5E9BA6F1-8672-4352-8827-EB9D3C127950}"/>
    <dgm:cxn modelId="{3083F8E8-0798-42DB-B78B-3D66BC960F90}" type="presOf" srcId="{78DBB56B-A0A3-480C-9B64-E22A60F9E68A}" destId="{20C64643-1B5B-4AA7-9679-0FEFAAE07BF4}" srcOrd="0" destOrd="0" presId="urn:microsoft.com/office/officeart/2008/layout/LinedList"/>
    <dgm:cxn modelId="{850A16F1-C98F-44A6-98D2-BDB5D539B097}" type="presOf" srcId="{04BFEE87-84FC-43EE-8AB9-EF9E9F48C20D}" destId="{C7E42A5C-C643-4853-B4A8-15BDB8BACCFB}" srcOrd="0" destOrd="0" presId="urn:microsoft.com/office/officeart/2008/layout/LinedList"/>
    <dgm:cxn modelId="{A9CAC6F2-E03B-40DE-9B4B-D6787BED2DB7}" srcId="{3AA20E13-0D65-43A5-968D-7F7205F415FF}" destId="{4C4EE1E9-37CB-4539-A6ED-36206571B04F}" srcOrd="2" destOrd="0" parTransId="{C242AF30-75C6-4FEF-BC28-CD1174287C44}" sibTransId="{56356381-9010-4678-9B95-4D01F6601C0F}"/>
    <dgm:cxn modelId="{60097122-AD00-471C-9205-DAEA0E1189AE}" type="presParOf" srcId="{D2D70071-2F7F-47FE-B5B1-75F04A8DF39A}" destId="{C8011140-1804-46C7-BF8F-220D679E7CD1}" srcOrd="0" destOrd="0" presId="urn:microsoft.com/office/officeart/2008/layout/LinedList"/>
    <dgm:cxn modelId="{E5538D58-63E0-45AF-BEA0-B585FD622559}" type="presParOf" srcId="{D2D70071-2F7F-47FE-B5B1-75F04A8DF39A}" destId="{F161B564-3FEC-4624-AF94-41D74B77D76F}" srcOrd="1" destOrd="0" presId="urn:microsoft.com/office/officeart/2008/layout/LinedList"/>
    <dgm:cxn modelId="{1529BD69-80FE-46F0-913A-7B4B8C308920}" type="presParOf" srcId="{F161B564-3FEC-4624-AF94-41D74B77D76F}" destId="{93FE7AF9-F333-4160-8FCE-03D9DEFBA8F7}" srcOrd="0" destOrd="0" presId="urn:microsoft.com/office/officeart/2008/layout/LinedList"/>
    <dgm:cxn modelId="{72DF1962-DCC5-45A0-912B-81302E6A289C}" type="presParOf" srcId="{F161B564-3FEC-4624-AF94-41D74B77D76F}" destId="{FDCE8973-BB40-4146-846F-576EDA2ABD00}" srcOrd="1" destOrd="0" presId="urn:microsoft.com/office/officeart/2008/layout/LinedList"/>
    <dgm:cxn modelId="{8863CC73-A7FC-41AC-8887-2A521FB876FE}" type="presParOf" srcId="{D2D70071-2F7F-47FE-B5B1-75F04A8DF39A}" destId="{1850762F-A99A-4307-B21E-3FDD1854B40D}" srcOrd="2" destOrd="0" presId="urn:microsoft.com/office/officeart/2008/layout/LinedList"/>
    <dgm:cxn modelId="{CF216BC2-63CF-4292-9683-8AAF361244F6}" type="presParOf" srcId="{D2D70071-2F7F-47FE-B5B1-75F04A8DF39A}" destId="{7DF290B7-A518-484A-94CC-1E297096129B}" srcOrd="3" destOrd="0" presId="urn:microsoft.com/office/officeart/2008/layout/LinedList"/>
    <dgm:cxn modelId="{F7EFBFEB-6F99-4EDC-99B7-681CF7067782}" type="presParOf" srcId="{7DF290B7-A518-484A-94CC-1E297096129B}" destId="{C7E42A5C-C643-4853-B4A8-15BDB8BACCFB}" srcOrd="0" destOrd="0" presId="urn:microsoft.com/office/officeart/2008/layout/LinedList"/>
    <dgm:cxn modelId="{F3C05636-14AD-4510-B854-0647250BB474}" type="presParOf" srcId="{7DF290B7-A518-484A-94CC-1E297096129B}" destId="{A868A24D-217C-4036-BE01-048304BC026E}" srcOrd="1" destOrd="0" presId="urn:microsoft.com/office/officeart/2008/layout/LinedList"/>
    <dgm:cxn modelId="{01CF9C1B-DFA8-4E6F-8F53-C7D423D88C55}" type="presParOf" srcId="{D2D70071-2F7F-47FE-B5B1-75F04A8DF39A}" destId="{89E04AC5-232A-473D-B8C0-10850D9902EA}" srcOrd="4" destOrd="0" presId="urn:microsoft.com/office/officeart/2008/layout/LinedList"/>
    <dgm:cxn modelId="{844B847D-23EA-4A9D-994C-45BCD36EA0C4}" type="presParOf" srcId="{D2D70071-2F7F-47FE-B5B1-75F04A8DF39A}" destId="{0D166804-7A91-44A3-AE5F-B9BFD0AF8D56}" srcOrd="5" destOrd="0" presId="urn:microsoft.com/office/officeart/2008/layout/LinedList"/>
    <dgm:cxn modelId="{44B38725-BED6-4B6C-8BB8-3E0F8502B6BA}" type="presParOf" srcId="{0D166804-7A91-44A3-AE5F-B9BFD0AF8D56}" destId="{30F7409C-DBBC-439B-B60D-9E3A291BC78B}" srcOrd="0" destOrd="0" presId="urn:microsoft.com/office/officeart/2008/layout/LinedList"/>
    <dgm:cxn modelId="{C9739204-4DDF-4F58-AD4A-8E7002EDC0C3}" type="presParOf" srcId="{0D166804-7A91-44A3-AE5F-B9BFD0AF8D56}" destId="{43883AB7-C696-4800-8838-8C2E3A0C292A}" srcOrd="1" destOrd="0" presId="urn:microsoft.com/office/officeart/2008/layout/LinedList"/>
    <dgm:cxn modelId="{A73C79E4-CB5C-4EA3-8230-9B0A406018B5}" type="presParOf" srcId="{D2D70071-2F7F-47FE-B5B1-75F04A8DF39A}" destId="{1A1EEE60-5FF8-484D-9612-165AE54AF6B1}" srcOrd="6" destOrd="0" presId="urn:microsoft.com/office/officeart/2008/layout/LinedList"/>
    <dgm:cxn modelId="{07D9060F-0825-4627-AE9D-75DDC4481B63}" type="presParOf" srcId="{D2D70071-2F7F-47FE-B5B1-75F04A8DF39A}" destId="{924E0379-D06E-4A7B-8775-ADBFD829240E}" srcOrd="7" destOrd="0" presId="urn:microsoft.com/office/officeart/2008/layout/LinedList"/>
    <dgm:cxn modelId="{749514DE-A7D5-45D2-986B-14C2F03E2E90}" type="presParOf" srcId="{924E0379-D06E-4A7B-8775-ADBFD829240E}" destId="{20C64643-1B5B-4AA7-9679-0FEFAAE07BF4}" srcOrd="0" destOrd="0" presId="urn:microsoft.com/office/officeart/2008/layout/LinedList"/>
    <dgm:cxn modelId="{6A5358B6-9036-447E-B6BA-E1F3C40E6CB9}" type="presParOf" srcId="{924E0379-D06E-4A7B-8775-ADBFD829240E}" destId="{9DB0D241-AB80-46DE-A0BF-4EE9F782A403}" srcOrd="1" destOrd="0" presId="urn:microsoft.com/office/officeart/2008/layout/LinedList"/>
    <dgm:cxn modelId="{173ECE0E-630C-439C-B1E8-3129B4081555}" type="presParOf" srcId="{D2D70071-2F7F-47FE-B5B1-75F04A8DF39A}" destId="{B5CAAA2C-4879-4C26-8564-F72843302D45}" srcOrd="8" destOrd="0" presId="urn:microsoft.com/office/officeart/2008/layout/LinedList"/>
    <dgm:cxn modelId="{F4D5A170-602A-4941-9634-9383156C00BD}" type="presParOf" srcId="{D2D70071-2F7F-47FE-B5B1-75F04A8DF39A}" destId="{0F3FF0C6-660E-4C4B-B045-14693D8ADB5C}" srcOrd="9" destOrd="0" presId="urn:microsoft.com/office/officeart/2008/layout/LinedList"/>
    <dgm:cxn modelId="{77D55D3E-F7F6-48F4-BA33-B1848C3AE8E0}" type="presParOf" srcId="{0F3FF0C6-660E-4C4B-B045-14693D8ADB5C}" destId="{18022C18-0A4E-4AB3-B3D5-5FF3642F1B10}" srcOrd="0" destOrd="0" presId="urn:microsoft.com/office/officeart/2008/layout/LinedList"/>
    <dgm:cxn modelId="{BBDAD73A-1A9F-4087-BD9A-A6563848BEDC}" type="presParOf" srcId="{0F3FF0C6-660E-4C4B-B045-14693D8ADB5C}" destId="{780152C6-EBF1-4124-9AB2-F1E024AAA2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61FFC4-DBEB-4D5C-A140-1946F2BB4BE2}"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GB"/>
        </a:p>
      </dgm:t>
    </dgm:pt>
    <dgm:pt modelId="{BBE02E0D-F8B3-4022-AD85-56D9219B43C5}">
      <dgm:prSet custT="1"/>
      <dgm:spPr/>
      <dgm:t>
        <a:bodyPr/>
        <a:lstStyle/>
        <a:p>
          <a:pPr>
            <a:lnSpc>
              <a:spcPct val="100000"/>
            </a:lnSpc>
            <a:defRPr b="1"/>
          </a:pPr>
          <a:r>
            <a:rPr lang="en-GB" sz="2400" dirty="0">
              <a:solidFill>
                <a:schemeClr val="bg1"/>
              </a:solidFill>
              <a:latin typeface="Trebuchet MS" panose="020B0603020202020204" pitchFamily="34" charset="0"/>
            </a:rPr>
            <a:t>Impact of Leadership</a:t>
          </a:r>
        </a:p>
      </dgm:t>
    </dgm:pt>
    <dgm:pt modelId="{905FD863-28F3-4BEB-95CB-40303870A69B}" type="parTrans" cxnId="{8497AEEB-B4C3-4AD8-8819-08EE3B90CDD0}">
      <dgm:prSet/>
      <dgm:spPr/>
      <dgm:t>
        <a:bodyPr/>
        <a:lstStyle/>
        <a:p>
          <a:endParaRPr lang="en-GB"/>
        </a:p>
      </dgm:t>
    </dgm:pt>
    <dgm:pt modelId="{8C50F889-B917-4230-B0E7-C0271F574238}" type="sibTrans" cxnId="{8497AEEB-B4C3-4AD8-8819-08EE3B90CDD0}">
      <dgm:prSet/>
      <dgm:spPr/>
      <dgm:t>
        <a:bodyPr/>
        <a:lstStyle/>
        <a:p>
          <a:pPr>
            <a:lnSpc>
              <a:spcPct val="100000"/>
            </a:lnSpc>
            <a:defRPr b="1"/>
          </a:pPr>
          <a:endParaRPr lang="en-GB"/>
        </a:p>
      </dgm:t>
    </dgm:pt>
    <dgm:pt modelId="{AD47674D-4B77-4DB5-BB15-7C6D3DA099BD}">
      <dgm:prSet custT="1"/>
      <dgm:spPr/>
      <dgm:t>
        <a:bodyPr/>
        <a:lstStyle/>
        <a:p>
          <a:pPr>
            <a:lnSpc>
              <a:spcPct val="100000"/>
            </a:lnSpc>
          </a:pPr>
          <a:r>
            <a:rPr lang="en-GB" sz="2400" dirty="0">
              <a:solidFill>
                <a:schemeClr val="bg1"/>
              </a:solidFill>
              <a:latin typeface="Trebuchet MS" panose="020B0603020202020204" pitchFamily="34" charset="0"/>
            </a:rPr>
            <a:t>Effective leadership directly influences care standards and fosters a culture of safeguarding.</a:t>
          </a:r>
        </a:p>
      </dgm:t>
    </dgm:pt>
    <dgm:pt modelId="{8CD6681D-BD5C-4F9D-A53B-7B9F9446E84B}" type="parTrans" cxnId="{C8F5C6B4-D64D-494F-866F-C75BDA5513F5}">
      <dgm:prSet/>
      <dgm:spPr/>
      <dgm:t>
        <a:bodyPr/>
        <a:lstStyle/>
        <a:p>
          <a:endParaRPr lang="en-GB"/>
        </a:p>
      </dgm:t>
    </dgm:pt>
    <dgm:pt modelId="{8728C285-1A81-419F-87B4-90A6B438912A}" type="sibTrans" cxnId="{C8F5C6B4-D64D-494F-866F-C75BDA5513F5}">
      <dgm:prSet/>
      <dgm:spPr/>
      <dgm:t>
        <a:bodyPr/>
        <a:lstStyle/>
        <a:p>
          <a:endParaRPr lang="en-GB"/>
        </a:p>
      </dgm:t>
    </dgm:pt>
    <dgm:pt modelId="{ED4BE107-CA3E-41B3-9D54-21A834E442F7}">
      <dgm:prSet custT="1"/>
      <dgm:spPr/>
      <dgm:t>
        <a:bodyPr/>
        <a:lstStyle/>
        <a:p>
          <a:pPr>
            <a:lnSpc>
              <a:spcPct val="100000"/>
            </a:lnSpc>
            <a:defRPr b="1"/>
          </a:pPr>
          <a:r>
            <a:rPr lang="en-GB" sz="2400" dirty="0">
              <a:solidFill>
                <a:schemeClr val="bg1"/>
              </a:solidFill>
              <a:latin typeface="Trebuchet MS" panose="020B0603020202020204" pitchFamily="34" charset="0"/>
            </a:rPr>
            <a:t>Organisational Culture</a:t>
          </a:r>
        </a:p>
      </dgm:t>
    </dgm:pt>
    <dgm:pt modelId="{4C1CB9B6-695F-4389-B013-264083ADC72B}" type="parTrans" cxnId="{8F44A1D2-DD74-463E-8942-92A0EF467583}">
      <dgm:prSet/>
      <dgm:spPr/>
      <dgm:t>
        <a:bodyPr/>
        <a:lstStyle/>
        <a:p>
          <a:endParaRPr lang="en-GB"/>
        </a:p>
      </dgm:t>
    </dgm:pt>
    <dgm:pt modelId="{9F02D943-C1D0-4194-8ADB-F614CDFE5C68}" type="sibTrans" cxnId="{8F44A1D2-DD74-463E-8942-92A0EF467583}">
      <dgm:prSet/>
      <dgm:spPr/>
      <dgm:t>
        <a:bodyPr/>
        <a:lstStyle/>
        <a:p>
          <a:pPr>
            <a:lnSpc>
              <a:spcPct val="100000"/>
            </a:lnSpc>
            <a:defRPr b="1"/>
          </a:pPr>
          <a:endParaRPr lang="en-GB"/>
        </a:p>
      </dgm:t>
    </dgm:pt>
    <dgm:pt modelId="{D9189AD4-AE28-46FC-8AD2-53D5DE522315}">
      <dgm:prSet custT="1"/>
      <dgm:spPr/>
      <dgm:t>
        <a:bodyPr/>
        <a:lstStyle/>
        <a:p>
          <a:pPr>
            <a:lnSpc>
              <a:spcPct val="100000"/>
            </a:lnSpc>
          </a:pPr>
          <a:r>
            <a:rPr lang="en-GB" sz="2400" dirty="0">
              <a:solidFill>
                <a:schemeClr val="bg1"/>
              </a:solidFill>
              <a:latin typeface="Trebuchet MS" panose="020B0603020202020204" pitchFamily="34" charset="0"/>
            </a:rPr>
            <a:t>A positive organisational culture promotes high care standards and reduces risk of abuse and neglect.</a:t>
          </a:r>
        </a:p>
      </dgm:t>
    </dgm:pt>
    <dgm:pt modelId="{76E13172-AA65-4141-9798-6FAAECA5B6A9}" type="parTrans" cxnId="{EEDD4E62-AB8B-402C-9DC6-5730C68F86FE}">
      <dgm:prSet/>
      <dgm:spPr/>
      <dgm:t>
        <a:bodyPr/>
        <a:lstStyle/>
        <a:p>
          <a:endParaRPr lang="en-GB"/>
        </a:p>
      </dgm:t>
    </dgm:pt>
    <dgm:pt modelId="{DCE7522D-0418-44F5-B864-CFF0687A64FC}" type="sibTrans" cxnId="{EEDD4E62-AB8B-402C-9DC6-5730C68F86FE}">
      <dgm:prSet/>
      <dgm:spPr/>
      <dgm:t>
        <a:bodyPr/>
        <a:lstStyle/>
        <a:p>
          <a:endParaRPr lang="en-GB"/>
        </a:p>
      </dgm:t>
    </dgm:pt>
    <dgm:pt modelId="{FC845F5A-3C47-4F4A-BE67-44C3254DA873}">
      <dgm:prSet custT="1"/>
      <dgm:spPr/>
      <dgm:t>
        <a:bodyPr/>
        <a:lstStyle/>
        <a:p>
          <a:pPr>
            <a:lnSpc>
              <a:spcPct val="100000"/>
            </a:lnSpc>
            <a:defRPr b="1"/>
          </a:pPr>
          <a:r>
            <a:rPr lang="en-GB" sz="2400" dirty="0">
              <a:solidFill>
                <a:schemeClr val="bg1"/>
              </a:solidFill>
              <a:latin typeface="Trebuchet MS" panose="020B0603020202020204" pitchFamily="34" charset="0"/>
            </a:rPr>
            <a:t>Risks of Poor Culture</a:t>
          </a:r>
        </a:p>
      </dgm:t>
    </dgm:pt>
    <dgm:pt modelId="{32716696-F3DF-418F-BB4D-5806996440D4}" type="parTrans" cxnId="{8D80049C-2A6C-4962-A8E6-0B8E43EC706E}">
      <dgm:prSet/>
      <dgm:spPr/>
      <dgm:t>
        <a:bodyPr/>
        <a:lstStyle/>
        <a:p>
          <a:endParaRPr lang="en-GB"/>
        </a:p>
      </dgm:t>
    </dgm:pt>
    <dgm:pt modelId="{9D3CD7A0-6F6A-4440-8F63-7664C7B44E1E}" type="sibTrans" cxnId="{8D80049C-2A6C-4962-A8E6-0B8E43EC706E}">
      <dgm:prSet/>
      <dgm:spPr/>
      <dgm:t>
        <a:bodyPr/>
        <a:lstStyle/>
        <a:p>
          <a:endParaRPr lang="en-GB"/>
        </a:p>
      </dgm:t>
    </dgm:pt>
    <dgm:pt modelId="{A21C3C0E-FAF1-4A70-A3CD-0F56BB8F19A2}">
      <dgm:prSet custT="1"/>
      <dgm:spPr/>
      <dgm:t>
        <a:bodyPr/>
        <a:lstStyle/>
        <a:p>
          <a:pPr>
            <a:lnSpc>
              <a:spcPct val="100000"/>
            </a:lnSpc>
          </a:pPr>
          <a:r>
            <a:rPr lang="en-GB" sz="2400" dirty="0">
              <a:solidFill>
                <a:schemeClr val="bg1"/>
              </a:solidFill>
              <a:latin typeface="Trebuchet MS" panose="020B0603020202020204" pitchFamily="34" charset="0"/>
            </a:rPr>
            <a:t>Cultures tolerating poor practices increase the chances of abuse and neglect within care institutions.</a:t>
          </a:r>
        </a:p>
      </dgm:t>
    </dgm:pt>
    <dgm:pt modelId="{0068A526-8BB7-4C56-A631-A1208511A4E0}" type="parTrans" cxnId="{04B9818A-6B91-47E0-892D-33C7D13A8767}">
      <dgm:prSet/>
      <dgm:spPr/>
      <dgm:t>
        <a:bodyPr/>
        <a:lstStyle/>
        <a:p>
          <a:endParaRPr lang="en-GB"/>
        </a:p>
      </dgm:t>
    </dgm:pt>
    <dgm:pt modelId="{4136538D-6F83-4652-9958-A3F4AA1199D8}" type="sibTrans" cxnId="{04B9818A-6B91-47E0-892D-33C7D13A8767}">
      <dgm:prSet/>
      <dgm:spPr/>
      <dgm:t>
        <a:bodyPr/>
        <a:lstStyle/>
        <a:p>
          <a:endParaRPr lang="en-GB"/>
        </a:p>
      </dgm:t>
    </dgm:pt>
    <dgm:pt modelId="{615D71E5-5547-4336-8169-1219305A754F}" type="pres">
      <dgm:prSet presAssocID="{9461FFC4-DBEB-4D5C-A140-1946F2BB4BE2}" presName="Root" presStyleCnt="0">
        <dgm:presLayoutVars>
          <dgm:dir/>
          <dgm:resizeHandles val="exact"/>
        </dgm:presLayoutVars>
      </dgm:prSet>
      <dgm:spPr/>
    </dgm:pt>
    <dgm:pt modelId="{5AC28CA2-D6A3-4B24-A5C1-9DD1D3B5F7CD}" type="pres">
      <dgm:prSet presAssocID="{BBE02E0D-F8B3-4022-AD85-56D9219B43C5}" presName="Composite" presStyleCnt="0"/>
      <dgm:spPr/>
    </dgm:pt>
    <dgm:pt modelId="{CCDF88D7-935D-4624-819C-EAF37F0179FD}" type="pres">
      <dgm:prSet presAssocID="{BBE02E0D-F8B3-4022-AD85-56D9219B43C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704" r="30549" b="4"/>
          <a:stretch/>
        </a:blipFill>
      </dgm:spPr>
      <dgm:extLst>
        <a:ext uri="{E40237B7-FDA0-4F09-8148-C483321AD2D9}">
          <dgm14:cNvPr xmlns:dgm14="http://schemas.microsoft.com/office/drawing/2010/diagram" id="0" name="" descr="Mid adult female doctor discusses a patient's case with a senior male doctor. They are standing in a hospital skybridge."/>
        </a:ext>
      </dgm:extLst>
    </dgm:pt>
    <dgm:pt modelId="{DF4D83EA-0368-47F1-A07D-54DA9C7E97A2}" type="pres">
      <dgm:prSet presAssocID="{BBE02E0D-F8B3-4022-AD85-56D9219B43C5}" presName="Subtitle" presStyleLbl="revTx" presStyleIdx="0" presStyleCnt="6">
        <dgm:presLayoutVars>
          <dgm:chMax val="0"/>
          <dgm:bulletEnabled/>
        </dgm:presLayoutVars>
      </dgm:prSet>
      <dgm:spPr/>
    </dgm:pt>
    <dgm:pt modelId="{86B19375-B8FF-4E84-B51D-31155276F26F}" type="pres">
      <dgm:prSet presAssocID="{BBE02E0D-F8B3-4022-AD85-56D9219B43C5}" presName="Description" presStyleLbl="revTx" presStyleIdx="1" presStyleCnt="6">
        <dgm:presLayoutVars>
          <dgm:bulletEnabled/>
        </dgm:presLayoutVars>
      </dgm:prSet>
      <dgm:spPr/>
    </dgm:pt>
    <dgm:pt modelId="{6BBBD956-254C-4635-88A0-114436572A3B}" type="pres">
      <dgm:prSet presAssocID="{8C50F889-B917-4230-B0E7-C0271F574238}" presName="sibTrans" presStyleLbl="sibTrans2D1" presStyleIdx="0" presStyleCnt="0"/>
      <dgm:spPr/>
    </dgm:pt>
    <dgm:pt modelId="{677221CA-D5A7-414D-B70C-CFBF44184E22}" type="pres">
      <dgm:prSet presAssocID="{ED4BE107-CA3E-41B3-9D54-21A834E442F7}" presName="Composite" presStyleCnt="0"/>
      <dgm:spPr/>
    </dgm:pt>
    <dgm:pt modelId="{558FA7AA-8B00-4E26-9619-445BF95DA146}" type="pres">
      <dgm:prSet presAssocID="{ED4BE107-CA3E-41B3-9D54-21A834E442F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986" r="15267" b="4"/>
          <a:stretch/>
        </a:blipFill>
      </dgm:spPr>
      <dgm:extLst>
        <a:ext uri="{E40237B7-FDA0-4F09-8148-C483321AD2D9}">
          <dgm14:cNvPr xmlns:dgm14="http://schemas.microsoft.com/office/drawing/2010/diagram" id="0" name="" descr="A small group of medical students sit around a table as they study together.  They are each dressed in medical scrubs and have various reference materials and file folders scattered on the table in front of them as they work together."/>
        </a:ext>
      </dgm:extLst>
    </dgm:pt>
    <dgm:pt modelId="{E0CE9856-4784-45EB-8F46-0D126E44A76F}" type="pres">
      <dgm:prSet presAssocID="{ED4BE107-CA3E-41B3-9D54-21A834E442F7}" presName="Subtitle" presStyleLbl="revTx" presStyleIdx="2" presStyleCnt="6">
        <dgm:presLayoutVars>
          <dgm:chMax val="0"/>
          <dgm:bulletEnabled/>
        </dgm:presLayoutVars>
      </dgm:prSet>
      <dgm:spPr/>
    </dgm:pt>
    <dgm:pt modelId="{281C9852-1C72-46C7-A3BD-EFF879E30EAB}" type="pres">
      <dgm:prSet presAssocID="{ED4BE107-CA3E-41B3-9D54-21A834E442F7}" presName="Description" presStyleLbl="revTx" presStyleIdx="3" presStyleCnt="6">
        <dgm:presLayoutVars>
          <dgm:bulletEnabled/>
        </dgm:presLayoutVars>
      </dgm:prSet>
      <dgm:spPr/>
    </dgm:pt>
    <dgm:pt modelId="{4B3BFE93-F449-4DDC-BE28-9DD814C30ED2}" type="pres">
      <dgm:prSet presAssocID="{9F02D943-C1D0-4194-8ADB-F614CDFE5C68}" presName="sibTrans" presStyleLbl="sibTrans2D1" presStyleIdx="0" presStyleCnt="0"/>
      <dgm:spPr/>
    </dgm:pt>
    <dgm:pt modelId="{6F94D98A-EAF5-4D7C-A618-0D8AB030F290}" type="pres">
      <dgm:prSet presAssocID="{FC845F5A-3C47-4F4A-BE67-44C3254DA873}" presName="Composite" presStyleCnt="0"/>
      <dgm:spPr/>
    </dgm:pt>
    <dgm:pt modelId="{72E629E2-1778-4B18-8D8F-1437AE09B1F7}" type="pres">
      <dgm:prSet presAssocID="{FC845F5A-3C47-4F4A-BE67-44C3254DA87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3249" r="3" b="4"/>
          <a:stretch/>
        </a:blipFill>
      </dgm:spPr>
      <dgm:extLst>
        <a:ext uri="{E40237B7-FDA0-4F09-8148-C483321AD2D9}">
          <dgm14:cNvPr xmlns:dgm14="http://schemas.microsoft.com/office/drawing/2010/diagram" id="0" name="" descr="Unhappy and lonely woman silhouette in front of a wall. She sits on a chair and thinks alone. Negative human expression."/>
        </a:ext>
      </dgm:extLst>
    </dgm:pt>
    <dgm:pt modelId="{6752154B-A165-4B2D-8F13-73AACA33A7CB}" type="pres">
      <dgm:prSet presAssocID="{FC845F5A-3C47-4F4A-BE67-44C3254DA873}" presName="Subtitle" presStyleLbl="revTx" presStyleIdx="4" presStyleCnt="6">
        <dgm:presLayoutVars>
          <dgm:chMax val="0"/>
          <dgm:bulletEnabled/>
        </dgm:presLayoutVars>
      </dgm:prSet>
      <dgm:spPr/>
    </dgm:pt>
    <dgm:pt modelId="{49A198D4-2C79-46FE-9DD9-548C4293EBDD}" type="pres">
      <dgm:prSet presAssocID="{FC845F5A-3C47-4F4A-BE67-44C3254DA873}" presName="Description" presStyleLbl="revTx" presStyleIdx="5" presStyleCnt="6">
        <dgm:presLayoutVars>
          <dgm:bulletEnabled/>
        </dgm:presLayoutVars>
      </dgm:prSet>
      <dgm:spPr/>
    </dgm:pt>
  </dgm:ptLst>
  <dgm:cxnLst>
    <dgm:cxn modelId="{45D0CA13-B3F7-4B44-AFFA-9BFC063E51F5}" type="presOf" srcId="{AD47674D-4B77-4DB5-BB15-7C6D3DA099BD}" destId="{86B19375-B8FF-4E84-B51D-31155276F26F}" srcOrd="0" destOrd="0" presId="urn:microsoft.com/office/officeart/2024/3/layout/verticalVisualTextBlock1"/>
    <dgm:cxn modelId="{B0A2991C-0645-432A-A879-A46CBD5AAE38}" type="presOf" srcId="{A21C3C0E-FAF1-4A70-A3CD-0F56BB8F19A2}" destId="{49A198D4-2C79-46FE-9DD9-548C4293EBDD}" srcOrd="0" destOrd="0" presId="urn:microsoft.com/office/officeart/2024/3/layout/verticalVisualTextBlock1"/>
    <dgm:cxn modelId="{65685B28-55A4-4A66-85E7-6EDCC4B49E8F}" type="presOf" srcId="{9461FFC4-DBEB-4D5C-A140-1946F2BB4BE2}" destId="{615D71E5-5547-4336-8169-1219305A754F}" srcOrd="0" destOrd="0" presId="urn:microsoft.com/office/officeart/2024/3/layout/verticalVisualTextBlock1"/>
    <dgm:cxn modelId="{8EEDD336-4B24-4357-818F-5D3374EEDC98}" type="presOf" srcId="{BBE02E0D-F8B3-4022-AD85-56D9219B43C5}" destId="{DF4D83EA-0368-47F1-A07D-54DA9C7E97A2}" srcOrd="0" destOrd="0" presId="urn:microsoft.com/office/officeart/2024/3/layout/verticalVisualTextBlock1"/>
    <dgm:cxn modelId="{EEDD4E62-AB8B-402C-9DC6-5730C68F86FE}" srcId="{ED4BE107-CA3E-41B3-9D54-21A834E442F7}" destId="{D9189AD4-AE28-46FC-8AD2-53D5DE522315}" srcOrd="0" destOrd="0" parTransId="{76E13172-AA65-4141-9798-6FAAECA5B6A9}" sibTransId="{DCE7522D-0418-44F5-B864-CFF0687A64FC}"/>
    <dgm:cxn modelId="{58FEAB83-877A-4792-BE88-6EE62232AFE5}" type="presOf" srcId="{8C50F889-B917-4230-B0E7-C0271F574238}" destId="{6BBBD956-254C-4635-88A0-114436572A3B}" srcOrd="0" destOrd="0" presId="urn:microsoft.com/office/officeart/2024/3/layout/verticalVisualTextBlock1"/>
    <dgm:cxn modelId="{7B94CA83-FEE6-4000-BFFB-17A4BD6E2BCD}" type="presOf" srcId="{9F02D943-C1D0-4194-8ADB-F614CDFE5C68}" destId="{4B3BFE93-F449-4DDC-BE28-9DD814C30ED2}" srcOrd="0" destOrd="0" presId="urn:microsoft.com/office/officeart/2024/3/layout/verticalVisualTextBlock1"/>
    <dgm:cxn modelId="{04B9818A-6B91-47E0-892D-33C7D13A8767}" srcId="{FC845F5A-3C47-4F4A-BE67-44C3254DA873}" destId="{A21C3C0E-FAF1-4A70-A3CD-0F56BB8F19A2}" srcOrd="0" destOrd="0" parTransId="{0068A526-8BB7-4C56-A631-A1208511A4E0}" sibTransId="{4136538D-6F83-4652-9958-A3F4AA1199D8}"/>
    <dgm:cxn modelId="{8D80049C-2A6C-4962-A8E6-0B8E43EC706E}" srcId="{9461FFC4-DBEB-4D5C-A140-1946F2BB4BE2}" destId="{FC845F5A-3C47-4F4A-BE67-44C3254DA873}" srcOrd="2" destOrd="0" parTransId="{32716696-F3DF-418F-BB4D-5806996440D4}" sibTransId="{9D3CD7A0-6F6A-4440-8F63-7664C7B44E1E}"/>
    <dgm:cxn modelId="{C8F5C6B4-D64D-494F-866F-C75BDA5513F5}" srcId="{BBE02E0D-F8B3-4022-AD85-56D9219B43C5}" destId="{AD47674D-4B77-4DB5-BB15-7C6D3DA099BD}" srcOrd="0" destOrd="0" parTransId="{8CD6681D-BD5C-4F9D-A53B-7B9F9446E84B}" sibTransId="{8728C285-1A81-419F-87B4-90A6B438912A}"/>
    <dgm:cxn modelId="{2BE978C0-234E-458B-A69A-B738AD250A84}" type="presOf" srcId="{ED4BE107-CA3E-41B3-9D54-21A834E442F7}" destId="{E0CE9856-4784-45EB-8F46-0D126E44A76F}" srcOrd="0" destOrd="0" presId="urn:microsoft.com/office/officeart/2024/3/layout/verticalVisualTextBlock1"/>
    <dgm:cxn modelId="{8F44A1D2-DD74-463E-8942-92A0EF467583}" srcId="{9461FFC4-DBEB-4D5C-A140-1946F2BB4BE2}" destId="{ED4BE107-CA3E-41B3-9D54-21A834E442F7}" srcOrd="1" destOrd="0" parTransId="{4C1CB9B6-695F-4389-B013-264083ADC72B}" sibTransId="{9F02D943-C1D0-4194-8ADB-F614CDFE5C68}"/>
    <dgm:cxn modelId="{D5C5ACD4-DFDE-4F2C-908D-5F01EAEF914A}" type="presOf" srcId="{D9189AD4-AE28-46FC-8AD2-53D5DE522315}" destId="{281C9852-1C72-46C7-A3BD-EFF879E30EAB}" srcOrd="0" destOrd="0" presId="urn:microsoft.com/office/officeart/2024/3/layout/verticalVisualTextBlock1"/>
    <dgm:cxn modelId="{8497AEEB-B4C3-4AD8-8819-08EE3B90CDD0}" srcId="{9461FFC4-DBEB-4D5C-A140-1946F2BB4BE2}" destId="{BBE02E0D-F8B3-4022-AD85-56D9219B43C5}" srcOrd="0" destOrd="0" parTransId="{905FD863-28F3-4BEB-95CB-40303870A69B}" sibTransId="{8C50F889-B917-4230-B0E7-C0271F574238}"/>
    <dgm:cxn modelId="{C1F1CBF8-2103-4CAA-8BA8-E08A152B5594}" type="presOf" srcId="{FC845F5A-3C47-4F4A-BE67-44C3254DA873}" destId="{6752154B-A165-4B2D-8F13-73AACA33A7CB}" srcOrd="0" destOrd="0" presId="urn:microsoft.com/office/officeart/2024/3/layout/verticalVisualTextBlock1"/>
    <dgm:cxn modelId="{2E08EC25-51BD-43FB-BEA9-78B99C96A6C1}" type="presParOf" srcId="{615D71E5-5547-4336-8169-1219305A754F}" destId="{5AC28CA2-D6A3-4B24-A5C1-9DD1D3B5F7CD}" srcOrd="0" destOrd="0" presId="urn:microsoft.com/office/officeart/2024/3/layout/verticalVisualTextBlock1"/>
    <dgm:cxn modelId="{7A2E9E53-48B9-4BF7-9AAE-7F88A6BA1A1D}" type="presParOf" srcId="{5AC28CA2-D6A3-4B24-A5C1-9DD1D3B5F7CD}" destId="{CCDF88D7-935D-4624-819C-EAF37F0179FD}" srcOrd="0" destOrd="0" presId="urn:microsoft.com/office/officeart/2024/3/layout/verticalVisualTextBlock1"/>
    <dgm:cxn modelId="{2B398422-8D78-400E-AD21-B2C3A642C664}" type="presParOf" srcId="{5AC28CA2-D6A3-4B24-A5C1-9DD1D3B5F7CD}" destId="{DF4D83EA-0368-47F1-A07D-54DA9C7E97A2}" srcOrd="1" destOrd="0" presId="urn:microsoft.com/office/officeart/2024/3/layout/verticalVisualTextBlock1"/>
    <dgm:cxn modelId="{1B81FDA5-4AE0-4752-9129-B2BFB0CC6BC0}" type="presParOf" srcId="{5AC28CA2-D6A3-4B24-A5C1-9DD1D3B5F7CD}" destId="{86B19375-B8FF-4E84-B51D-31155276F26F}" srcOrd="2" destOrd="0" presId="urn:microsoft.com/office/officeart/2024/3/layout/verticalVisualTextBlock1"/>
    <dgm:cxn modelId="{D73E8642-9FA2-474C-ACD1-CFEB646BC90B}" type="presParOf" srcId="{615D71E5-5547-4336-8169-1219305A754F}" destId="{6BBBD956-254C-4635-88A0-114436572A3B}" srcOrd="1" destOrd="0" presId="urn:microsoft.com/office/officeart/2024/3/layout/verticalVisualTextBlock1"/>
    <dgm:cxn modelId="{F53A6F39-E172-4EC9-B0F8-8C9D40B9A347}" type="presParOf" srcId="{615D71E5-5547-4336-8169-1219305A754F}" destId="{677221CA-D5A7-414D-B70C-CFBF44184E22}" srcOrd="2" destOrd="0" presId="urn:microsoft.com/office/officeart/2024/3/layout/verticalVisualTextBlock1"/>
    <dgm:cxn modelId="{53572673-0215-4026-B3BF-DCAC985D5F04}" type="presParOf" srcId="{677221CA-D5A7-414D-B70C-CFBF44184E22}" destId="{558FA7AA-8B00-4E26-9619-445BF95DA146}" srcOrd="0" destOrd="0" presId="urn:microsoft.com/office/officeart/2024/3/layout/verticalVisualTextBlock1"/>
    <dgm:cxn modelId="{0D680B22-EBD2-46FD-A152-FB3B20A6565F}" type="presParOf" srcId="{677221CA-D5A7-414D-B70C-CFBF44184E22}" destId="{E0CE9856-4784-45EB-8F46-0D126E44A76F}" srcOrd="1" destOrd="0" presId="urn:microsoft.com/office/officeart/2024/3/layout/verticalVisualTextBlock1"/>
    <dgm:cxn modelId="{0D979BA6-8828-4010-9140-3CF2D04B346E}" type="presParOf" srcId="{677221CA-D5A7-414D-B70C-CFBF44184E22}" destId="{281C9852-1C72-46C7-A3BD-EFF879E30EAB}" srcOrd="2" destOrd="0" presId="urn:microsoft.com/office/officeart/2024/3/layout/verticalVisualTextBlock1"/>
    <dgm:cxn modelId="{19284C3B-2D10-42BE-9402-90D523C2C359}" type="presParOf" srcId="{615D71E5-5547-4336-8169-1219305A754F}" destId="{4B3BFE93-F449-4DDC-BE28-9DD814C30ED2}" srcOrd="3" destOrd="0" presId="urn:microsoft.com/office/officeart/2024/3/layout/verticalVisualTextBlock1"/>
    <dgm:cxn modelId="{28052D9F-0714-4EF1-BB73-37F21A702910}" type="presParOf" srcId="{615D71E5-5547-4336-8169-1219305A754F}" destId="{6F94D98A-EAF5-4D7C-A618-0D8AB030F290}" srcOrd="4" destOrd="0" presId="urn:microsoft.com/office/officeart/2024/3/layout/verticalVisualTextBlock1"/>
    <dgm:cxn modelId="{59F54714-17EB-4CF1-9412-48481AEF0D20}" type="presParOf" srcId="{6F94D98A-EAF5-4D7C-A618-0D8AB030F290}" destId="{72E629E2-1778-4B18-8D8F-1437AE09B1F7}" srcOrd="0" destOrd="0" presId="urn:microsoft.com/office/officeart/2024/3/layout/verticalVisualTextBlock1"/>
    <dgm:cxn modelId="{86F77518-913D-475D-8B73-776E79001CC5}" type="presParOf" srcId="{6F94D98A-EAF5-4D7C-A618-0D8AB030F290}" destId="{6752154B-A165-4B2D-8F13-73AACA33A7CB}" srcOrd="1" destOrd="0" presId="urn:microsoft.com/office/officeart/2024/3/layout/verticalVisualTextBlock1"/>
    <dgm:cxn modelId="{56C1B175-8157-4523-85DF-A0C426AFB97E}" type="presParOf" srcId="{6F94D98A-EAF5-4D7C-A618-0D8AB030F290}" destId="{49A198D4-2C79-46FE-9DD9-548C4293EBD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F62DD0-508E-4795-A8BF-E294F7FFACF8}" type="doc">
      <dgm:prSet loTypeId="urn:microsoft.com/office/officeart/2024/3/layout/hArchList1" loCatId="List" qsTypeId="urn:microsoft.com/office/officeart/2005/8/quickstyle/simple4" qsCatId="simple" csTypeId="urn:microsoft.com/office/officeart/2005/8/colors/colorful5" csCatId="colorful" phldr="1"/>
      <dgm:spPr/>
      <dgm:t>
        <a:bodyPr/>
        <a:lstStyle/>
        <a:p>
          <a:endParaRPr lang="en-US"/>
        </a:p>
      </dgm:t>
    </dgm:pt>
    <dgm:pt modelId="{D9B953A6-FAC2-4F9F-9200-76E93BA43CD4}">
      <dgm:prSet custT="1"/>
      <dgm:spPr/>
      <dgm:t>
        <a:bodyPr/>
        <a:lstStyle/>
        <a:p>
          <a:pPr>
            <a:lnSpc>
              <a:spcPct val="100000"/>
            </a:lnSpc>
            <a:defRPr b="1"/>
          </a:pPr>
          <a:r>
            <a:rPr lang="en-GB" sz="2400" dirty="0">
              <a:solidFill>
                <a:schemeClr val="bg1"/>
              </a:solidFill>
              <a:latin typeface="Trebuchet MS" panose="020B0603020202020204" pitchFamily="34" charset="0"/>
            </a:rPr>
            <a:t>Challenges in Care Settings</a:t>
          </a:r>
        </a:p>
        <a:p>
          <a:pPr>
            <a:lnSpc>
              <a:spcPct val="100000"/>
            </a:lnSpc>
            <a:defRPr b="1"/>
          </a:pPr>
          <a:endParaRPr lang="en-US" sz="2400" dirty="0">
            <a:latin typeface="Trebuchet MS" panose="020B0603020202020204" pitchFamily="34" charset="0"/>
          </a:endParaRPr>
        </a:p>
      </dgm:t>
    </dgm:pt>
    <dgm:pt modelId="{E7012526-A8D4-48F8-ABBC-38BB9BE8DD36}" type="parTrans" cxnId="{CD406C81-D8EA-46AE-963F-89AE4656DB7E}">
      <dgm:prSet/>
      <dgm:spPr/>
      <dgm:t>
        <a:bodyPr/>
        <a:lstStyle/>
        <a:p>
          <a:endParaRPr lang="en-US"/>
        </a:p>
      </dgm:t>
    </dgm:pt>
    <dgm:pt modelId="{187FBA9D-3960-429A-8919-0ADED594E311}" type="sibTrans" cxnId="{CD406C81-D8EA-46AE-963F-89AE4656DB7E}">
      <dgm:prSet/>
      <dgm:spPr/>
      <dgm:t>
        <a:bodyPr/>
        <a:lstStyle/>
        <a:p>
          <a:pPr>
            <a:lnSpc>
              <a:spcPct val="100000"/>
            </a:lnSpc>
            <a:defRPr b="1"/>
          </a:pPr>
          <a:endParaRPr lang="en-US"/>
        </a:p>
      </dgm:t>
    </dgm:pt>
    <dgm:pt modelId="{A46BF5EB-4EE9-4DA5-A0E7-953F471DED2D}">
      <dgm:prSet custT="1"/>
      <dgm:spPr/>
      <dgm:t>
        <a:bodyPr/>
        <a:lstStyle/>
        <a:p>
          <a:pPr>
            <a:lnSpc>
              <a:spcPct val="100000"/>
            </a:lnSpc>
          </a:pPr>
          <a:r>
            <a:rPr lang="en-GB" sz="2400" dirty="0">
              <a:solidFill>
                <a:schemeClr val="bg1"/>
              </a:solidFill>
              <a:latin typeface="Trebuchet MS" panose="020B0603020202020204" pitchFamily="34" charset="0"/>
            </a:rPr>
            <a:t>Organisational abuse, neglect, and omission are critical challenges affecting vulnerable individuals in care facilities.</a:t>
          </a:r>
          <a:endParaRPr lang="en-US" sz="2400" dirty="0">
            <a:solidFill>
              <a:schemeClr val="bg1"/>
            </a:solidFill>
            <a:latin typeface="Trebuchet MS" panose="020B0603020202020204" pitchFamily="34" charset="0"/>
          </a:endParaRPr>
        </a:p>
      </dgm:t>
    </dgm:pt>
    <dgm:pt modelId="{A16809B8-B0E2-452C-ADC9-949573618FA2}" type="parTrans" cxnId="{2E449ABC-508C-4499-8E20-66FDB756FA7C}">
      <dgm:prSet/>
      <dgm:spPr/>
      <dgm:t>
        <a:bodyPr/>
        <a:lstStyle/>
        <a:p>
          <a:endParaRPr lang="en-US"/>
        </a:p>
      </dgm:t>
    </dgm:pt>
    <dgm:pt modelId="{47A9969A-DE93-48C9-BBB4-C6DB6BD61562}" type="sibTrans" cxnId="{2E449ABC-508C-4499-8E20-66FDB756FA7C}">
      <dgm:prSet/>
      <dgm:spPr/>
      <dgm:t>
        <a:bodyPr/>
        <a:lstStyle/>
        <a:p>
          <a:endParaRPr lang="en-US"/>
        </a:p>
      </dgm:t>
    </dgm:pt>
    <dgm:pt modelId="{FEB8E1D6-5858-400C-9597-F99AFB7E833B}">
      <dgm:prSet custT="1"/>
      <dgm:spPr/>
      <dgm:t>
        <a:bodyPr/>
        <a:lstStyle/>
        <a:p>
          <a:pPr>
            <a:lnSpc>
              <a:spcPct val="100000"/>
            </a:lnSpc>
            <a:defRPr b="1"/>
          </a:pPr>
          <a:r>
            <a:rPr lang="en-GB" sz="2400" dirty="0">
              <a:solidFill>
                <a:schemeClr val="bg1"/>
              </a:solidFill>
              <a:latin typeface="Trebuchet MS" panose="020B0603020202020204" pitchFamily="34" charset="0"/>
            </a:rPr>
            <a:t>Importance of Awareness</a:t>
          </a:r>
          <a:endParaRPr lang="en-US" sz="2400" dirty="0">
            <a:solidFill>
              <a:schemeClr val="bg1"/>
            </a:solidFill>
            <a:latin typeface="Trebuchet MS" panose="020B0603020202020204" pitchFamily="34" charset="0"/>
          </a:endParaRPr>
        </a:p>
      </dgm:t>
    </dgm:pt>
    <dgm:pt modelId="{31FC582A-7BED-4B30-9D0A-9AC611DEF2CF}" type="parTrans" cxnId="{CA99E32E-2E61-434E-B288-CB264C8D8E1F}">
      <dgm:prSet/>
      <dgm:spPr/>
      <dgm:t>
        <a:bodyPr/>
        <a:lstStyle/>
        <a:p>
          <a:endParaRPr lang="en-US"/>
        </a:p>
      </dgm:t>
    </dgm:pt>
    <dgm:pt modelId="{6A762EA2-8E5F-4510-8130-CF10F45835B0}" type="sibTrans" cxnId="{CA99E32E-2E61-434E-B288-CB264C8D8E1F}">
      <dgm:prSet/>
      <dgm:spPr/>
      <dgm:t>
        <a:bodyPr/>
        <a:lstStyle/>
        <a:p>
          <a:pPr>
            <a:lnSpc>
              <a:spcPct val="100000"/>
            </a:lnSpc>
            <a:defRPr b="1"/>
          </a:pPr>
          <a:endParaRPr lang="en-US"/>
        </a:p>
      </dgm:t>
    </dgm:pt>
    <dgm:pt modelId="{790B6DCC-FBAE-40BC-ACC7-132088CF9D71}">
      <dgm:prSet custT="1"/>
      <dgm:spPr/>
      <dgm:t>
        <a:bodyPr/>
        <a:lstStyle/>
        <a:p>
          <a:pPr>
            <a:lnSpc>
              <a:spcPct val="100000"/>
            </a:lnSpc>
          </a:pPr>
          <a:r>
            <a:rPr lang="en-GB" sz="2400" dirty="0">
              <a:solidFill>
                <a:schemeClr val="bg1"/>
              </a:solidFill>
              <a:latin typeface="Trebuchet MS" panose="020B0603020202020204" pitchFamily="34" charset="0"/>
            </a:rPr>
            <a:t>Raising awareness is essential to identify and prevent abuse and neglect in care environments.</a:t>
          </a:r>
          <a:endParaRPr lang="en-US" sz="2400" dirty="0">
            <a:solidFill>
              <a:schemeClr val="bg1"/>
            </a:solidFill>
            <a:latin typeface="Trebuchet MS" panose="020B0603020202020204" pitchFamily="34" charset="0"/>
          </a:endParaRPr>
        </a:p>
      </dgm:t>
    </dgm:pt>
    <dgm:pt modelId="{C16E5D78-0E74-4108-A54A-E2A40CF93BF4}" type="parTrans" cxnId="{EC683707-1439-4158-979E-D74F789F9D4F}">
      <dgm:prSet/>
      <dgm:spPr/>
      <dgm:t>
        <a:bodyPr/>
        <a:lstStyle/>
        <a:p>
          <a:endParaRPr lang="en-US"/>
        </a:p>
      </dgm:t>
    </dgm:pt>
    <dgm:pt modelId="{7CB0A145-8381-4B75-BB00-54320FE19771}" type="sibTrans" cxnId="{EC683707-1439-4158-979E-D74F789F9D4F}">
      <dgm:prSet/>
      <dgm:spPr/>
      <dgm:t>
        <a:bodyPr/>
        <a:lstStyle/>
        <a:p>
          <a:endParaRPr lang="en-US"/>
        </a:p>
      </dgm:t>
    </dgm:pt>
    <dgm:pt modelId="{137664B3-3339-464E-8E65-225D1FE17D18}">
      <dgm:prSet custT="1"/>
      <dgm:spPr/>
      <dgm:t>
        <a:bodyPr/>
        <a:lstStyle/>
        <a:p>
          <a:pPr>
            <a:lnSpc>
              <a:spcPct val="100000"/>
            </a:lnSpc>
            <a:defRPr b="1"/>
          </a:pPr>
          <a:r>
            <a:rPr lang="en-GB" sz="2400" dirty="0">
              <a:solidFill>
                <a:schemeClr val="bg1"/>
              </a:solidFill>
              <a:latin typeface="Trebuchet MS" panose="020B0603020202020204" pitchFamily="34" charset="0"/>
            </a:rPr>
            <a:t>Systemic Improvements</a:t>
          </a:r>
          <a:endParaRPr lang="en-US" sz="2400" dirty="0">
            <a:solidFill>
              <a:schemeClr val="bg1"/>
            </a:solidFill>
            <a:latin typeface="Trebuchet MS" panose="020B0603020202020204" pitchFamily="34" charset="0"/>
          </a:endParaRPr>
        </a:p>
      </dgm:t>
    </dgm:pt>
    <dgm:pt modelId="{99BB0D73-7E46-46A4-9235-EA82F3D48E89}" type="parTrans" cxnId="{937B051E-E64E-44C4-B9FE-CB116205A44F}">
      <dgm:prSet/>
      <dgm:spPr/>
      <dgm:t>
        <a:bodyPr/>
        <a:lstStyle/>
        <a:p>
          <a:endParaRPr lang="en-US"/>
        </a:p>
      </dgm:t>
    </dgm:pt>
    <dgm:pt modelId="{7651283B-F90E-4412-82E2-4C2970ACD01C}" type="sibTrans" cxnId="{937B051E-E64E-44C4-B9FE-CB116205A44F}">
      <dgm:prSet/>
      <dgm:spPr/>
      <dgm:t>
        <a:bodyPr/>
        <a:lstStyle/>
        <a:p>
          <a:endParaRPr lang="en-US"/>
        </a:p>
      </dgm:t>
    </dgm:pt>
    <dgm:pt modelId="{D0DF8DDD-D8ED-451D-9052-63CA78934A29}">
      <dgm:prSet custT="1"/>
      <dgm:spPr/>
      <dgm:t>
        <a:bodyPr/>
        <a:lstStyle/>
        <a:p>
          <a:pPr>
            <a:lnSpc>
              <a:spcPct val="100000"/>
            </a:lnSpc>
          </a:pPr>
          <a:r>
            <a:rPr lang="en-GB" sz="2400" dirty="0">
              <a:solidFill>
                <a:schemeClr val="bg1"/>
              </a:solidFill>
              <a:latin typeface="Trebuchet MS" panose="020B0603020202020204" pitchFamily="34" charset="0"/>
            </a:rPr>
            <a:t>Implementing systemic improvements helps safeguard individuals and maintain high care standards.</a:t>
          </a:r>
          <a:endParaRPr lang="en-US" sz="2400" dirty="0">
            <a:solidFill>
              <a:schemeClr val="bg1"/>
            </a:solidFill>
            <a:latin typeface="Trebuchet MS" panose="020B0603020202020204" pitchFamily="34" charset="0"/>
          </a:endParaRPr>
        </a:p>
      </dgm:t>
    </dgm:pt>
    <dgm:pt modelId="{AE04EC3A-37DB-4BEC-A1E9-A6A44187ECD7}" type="parTrans" cxnId="{13512AEF-BFDD-4262-A9CC-1727D1A6F4DF}">
      <dgm:prSet/>
      <dgm:spPr/>
      <dgm:t>
        <a:bodyPr/>
        <a:lstStyle/>
        <a:p>
          <a:endParaRPr lang="en-US"/>
        </a:p>
      </dgm:t>
    </dgm:pt>
    <dgm:pt modelId="{2632F9A7-6953-4EE9-A136-8BF866007472}" type="sibTrans" cxnId="{13512AEF-BFDD-4262-A9CC-1727D1A6F4DF}">
      <dgm:prSet/>
      <dgm:spPr/>
      <dgm:t>
        <a:bodyPr/>
        <a:lstStyle/>
        <a:p>
          <a:endParaRPr lang="en-US"/>
        </a:p>
      </dgm:t>
    </dgm:pt>
    <dgm:pt modelId="{50F1BB57-95A3-4692-8998-6C9400AE3652}" type="pres">
      <dgm:prSet presAssocID="{BAF62DD0-508E-4795-A8BF-E294F7FFACF8}" presName="Name0" presStyleCnt="0">
        <dgm:presLayoutVars>
          <dgm:dir/>
          <dgm:resizeHandles val="exact"/>
        </dgm:presLayoutVars>
      </dgm:prSet>
      <dgm:spPr/>
    </dgm:pt>
    <dgm:pt modelId="{9FB83534-866A-42E9-B9CA-E3B4F293122C}" type="pres">
      <dgm:prSet presAssocID="{D9B953A6-FAC2-4F9F-9200-76E93BA43CD4}" presName="compNode" presStyleCnt="0"/>
      <dgm:spPr/>
    </dgm:pt>
    <dgm:pt modelId="{DABF615B-AFCD-4887-9375-8066FE2B096B}" type="pres">
      <dgm:prSet presAssocID="{D9B953A6-FAC2-4F9F-9200-76E93BA43CD4}" presName="pictRect" presStyleLbl="revTx" presStyleIdx="0" presStyleCnt="6">
        <dgm:presLayoutVars>
          <dgm:chMax val="0"/>
          <dgm:bulletEnabled/>
        </dgm:presLayoutVars>
      </dgm:prSet>
      <dgm:spPr/>
    </dgm:pt>
    <dgm:pt modelId="{A7F7E425-AD38-4D0C-B1EC-ACB6284103AA}" type="pres">
      <dgm:prSet presAssocID="{D9B953A6-FAC2-4F9F-9200-76E93BA43CD4}" presName="textRect" presStyleLbl="revTx" presStyleIdx="1" presStyleCnt="6">
        <dgm:presLayoutVars>
          <dgm:bulletEnabled/>
        </dgm:presLayoutVars>
      </dgm:prSet>
      <dgm:spPr/>
    </dgm:pt>
    <dgm:pt modelId="{FCAA3D9C-EEB7-4CD7-81BC-7B163BAF0755}" type="pres">
      <dgm:prSet presAssocID="{187FBA9D-3960-429A-8919-0ADED594E311}" presName="sibTrans" presStyleLbl="sibTrans2D1" presStyleIdx="0" presStyleCnt="0"/>
      <dgm:spPr/>
    </dgm:pt>
    <dgm:pt modelId="{FC5740CB-5A0A-4069-84F5-D15960B6D429}" type="pres">
      <dgm:prSet presAssocID="{FEB8E1D6-5858-400C-9597-F99AFB7E833B}" presName="compNode" presStyleCnt="0"/>
      <dgm:spPr/>
    </dgm:pt>
    <dgm:pt modelId="{B1D4E04A-8127-4576-AC57-51B5AD3453F5}" type="pres">
      <dgm:prSet presAssocID="{FEB8E1D6-5858-400C-9597-F99AFB7E833B}" presName="pictRect" presStyleLbl="revTx" presStyleIdx="2" presStyleCnt="6">
        <dgm:presLayoutVars>
          <dgm:chMax val="0"/>
          <dgm:bulletEnabled/>
        </dgm:presLayoutVars>
      </dgm:prSet>
      <dgm:spPr/>
    </dgm:pt>
    <dgm:pt modelId="{84270103-C00C-4CCF-9548-5A6A0C089349}" type="pres">
      <dgm:prSet presAssocID="{FEB8E1D6-5858-400C-9597-F99AFB7E833B}" presName="textRect" presStyleLbl="revTx" presStyleIdx="3" presStyleCnt="6">
        <dgm:presLayoutVars>
          <dgm:bulletEnabled/>
        </dgm:presLayoutVars>
      </dgm:prSet>
      <dgm:spPr/>
    </dgm:pt>
    <dgm:pt modelId="{E7BDB3FB-35F5-494B-9347-DE57512B90BC}" type="pres">
      <dgm:prSet presAssocID="{6A762EA2-8E5F-4510-8130-CF10F45835B0}" presName="sibTrans" presStyleLbl="sibTrans2D1" presStyleIdx="0" presStyleCnt="0"/>
      <dgm:spPr/>
    </dgm:pt>
    <dgm:pt modelId="{5E45B5CB-8CE5-4C2B-87D4-C23AF87BEA0E}" type="pres">
      <dgm:prSet presAssocID="{137664B3-3339-464E-8E65-225D1FE17D18}" presName="compNode" presStyleCnt="0"/>
      <dgm:spPr/>
    </dgm:pt>
    <dgm:pt modelId="{9227ABC0-6D66-4D38-86F6-A2E87F5E0A84}" type="pres">
      <dgm:prSet presAssocID="{137664B3-3339-464E-8E65-225D1FE17D18}" presName="pictRect" presStyleLbl="revTx" presStyleIdx="4" presStyleCnt="6">
        <dgm:presLayoutVars>
          <dgm:chMax val="0"/>
          <dgm:bulletEnabled/>
        </dgm:presLayoutVars>
      </dgm:prSet>
      <dgm:spPr/>
    </dgm:pt>
    <dgm:pt modelId="{36AE16E2-A335-47D2-9C60-901704CED2FB}" type="pres">
      <dgm:prSet presAssocID="{137664B3-3339-464E-8E65-225D1FE17D18}" presName="textRect" presStyleLbl="revTx" presStyleIdx="5" presStyleCnt="6">
        <dgm:presLayoutVars>
          <dgm:bulletEnabled/>
        </dgm:presLayoutVars>
      </dgm:prSet>
      <dgm:spPr/>
    </dgm:pt>
  </dgm:ptLst>
  <dgm:cxnLst>
    <dgm:cxn modelId="{EC683707-1439-4158-979E-D74F789F9D4F}" srcId="{FEB8E1D6-5858-400C-9597-F99AFB7E833B}" destId="{790B6DCC-FBAE-40BC-ACC7-132088CF9D71}" srcOrd="0" destOrd="0" parTransId="{C16E5D78-0E74-4108-A54A-E2A40CF93BF4}" sibTransId="{7CB0A145-8381-4B75-BB00-54320FE19771}"/>
    <dgm:cxn modelId="{50CDFC0B-0C75-42A4-8C28-355796FA2C02}" type="presOf" srcId="{A46BF5EB-4EE9-4DA5-A0E7-953F471DED2D}" destId="{A7F7E425-AD38-4D0C-B1EC-ACB6284103AA}" srcOrd="0" destOrd="0" presId="urn:microsoft.com/office/officeart/2024/3/layout/hArchList1"/>
    <dgm:cxn modelId="{937B051E-E64E-44C4-B9FE-CB116205A44F}" srcId="{BAF62DD0-508E-4795-A8BF-E294F7FFACF8}" destId="{137664B3-3339-464E-8E65-225D1FE17D18}" srcOrd="2" destOrd="0" parTransId="{99BB0D73-7E46-46A4-9235-EA82F3D48E89}" sibTransId="{7651283B-F90E-4412-82E2-4C2970ACD01C}"/>
    <dgm:cxn modelId="{CA99E32E-2E61-434E-B288-CB264C8D8E1F}" srcId="{BAF62DD0-508E-4795-A8BF-E294F7FFACF8}" destId="{FEB8E1D6-5858-400C-9597-F99AFB7E833B}" srcOrd="1" destOrd="0" parTransId="{31FC582A-7BED-4B30-9D0A-9AC611DEF2CF}" sibTransId="{6A762EA2-8E5F-4510-8130-CF10F45835B0}"/>
    <dgm:cxn modelId="{D870FC2F-35AE-4AAC-8EEC-F53367F8A935}" type="presOf" srcId="{6A762EA2-8E5F-4510-8130-CF10F45835B0}" destId="{E7BDB3FB-35F5-494B-9347-DE57512B90BC}" srcOrd="0" destOrd="0" presId="urn:microsoft.com/office/officeart/2024/3/layout/hArchList1"/>
    <dgm:cxn modelId="{1C629A5D-23A7-4A68-84EB-11EC31F0144E}" type="presOf" srcId="{FEB8E1D6-5858-400C-9597-F99AFB7E833B}" destId="{B1D4E04A-8127-4576-AC57-51B5AD3453F5}" srcOrd="0" destOrd="0" presId="urn:microsoft.com/office/officeart/2024/3/layout/hArchList1"/>
    <dgm:cxn modelId="{E5A6014F-A02F-4161-B328-3B4E210A5F43}" type="presOf" srcId="{BAF62DD0-508E-4795-A8BF-E294F7FFACF8}" destId="{50F1BB57-95A3-4692-8998-6C9400AE3652}" srcOrd="0" destOrd="0" presId="urn:microsoft.com/office/officeart/2024/3/layout/hArchList1"/>
    <dgm:cxn modelId="{8BEEC578-0696-46BE-AD6D-1413D8831508}" type="presOf" srcId="{790B6DCC-FBAE-40BC-ACC7-132088CF9D71}" destId="{84270103-C00C-4CCF-9548-5A6A0C089349}" srcOrd="0" destOrd="0" presId="urn:microsoft.com/office/officeart/2024/3/layout/hArchList1"/>
    <dgm:cxn modelId="{CD406C81-D8EA-46AE-963F-89AE4656DB7E}" srcId="{BAF62DD0-508E-4795-A8BF-E294F7FFACF8}" destId="{D9B953A6-FAC2-4F9F-9200-76E93BA43CD4}" srcOrd="0" destOrd="0" parTransId="{E7012526-A8D4-48F8-ABBC-38BB9BE8DD36}" sibTransId="{187FBA9D-3960-429A-8919-0ADED594E311}"/>
    <dgm:cxn modelId="{871E34B2-367D-44E1-86A3-9FB38E5E808F}" type="presOf" srcId="{137664B3-3339-464E-8E65-225D1FE17D18}" destId="{9227ABC0-6D66-4D38-86F6-A2E87F5E0A84}" srcOrd="0" destOrd="0" presId="urn:microsoft.com/office/officeart/2024/3/layout/hArchList1"/>
    <dgm:cxn modelId="{280488B9-8D6F-4A74-B1AD-CDF2FB750118}" type="presOf" srcId="{D9B953A6-FAC2-4F9F-9200-76E93BA43CD4}" destId="{DABF615B-AFCD-4887-9375-8066FE2B096B}" srcOrd="0" destOrd="0" presId="urn:microsoft.com/office/officeart/2024/3/layout/hArchList1"/>
    <dgm:cxn modelId="{2E449ABC-508C-4499-8E20-66FDB756FA7C}" srcId="{D9B953A6-FAC2-4F9F-9200-76E93BA43CD4}" destId="{A46BF5EB-4EE9-4DA5-A0E7-953F471DED2D}" srcOrd="0" destOrd="0" parTransId="{A16809B8-B0E2-452C-ADC9-949573618FA2}" sibTransId="{47A9969A-DE93-48C9-BBB4-C6DB6BD61562}"/>
    <dgm:cxn modelId="{13512AEF-BFDD-4262-A9CC-1727D1A6F4DF}" srcId="{137664B3-3339-464E-8E65-225D1FE17D18}" destId="{D0DF8DDD-D8ED-451D-9052-63CA78934A29}" srcOrd="0" destOrd="0" parTransId="{AE04EC3A-37DB-4BEC-A1E9-A6A44187ECD7}" sibTransId="{2632F9A7-6953-4EE9-A136-8BF866007472}"/>
    <dgm:cxn modelId="{5FE232EF-706C-4BB8-8E4A-1D5DBAB5B544}" type="presOf" srcId="{D0DF8DDD-D8ED-451D-9052-63CA78934A29}" destId="{36AE16E2-A335-47D2-9C60-901704CED2FB}" srcOrd="0" destOrd="0" presId="urn:microsoft.com/office/officeart/2024/3/layout/hArchList1"/>
    <dgm:cxn modelId="{4572E0FA-5B43-4EF2-90A0-95240666BA9A}" type="presOf" srcId="{187FBA9D-3960-429A-8919-0ADED594E311}" destId="{FCAA3D9C-EEB7-4CD7-81BC-7B163BAF0755}" srcOrd="0" destOrd="0" presId="urn:microsoft.com/office/officeart/2024/3/layout/hArchList1"/>
    <dgm:cxn modelId="{5EF536F9-4530-47BA-8E8B-063F89AD728D}" type="presParOf" srcId="{50F1BB57-95A3-4692-8998-6C9400AE3652}" destId="{9FB83534-866A-42E9-B9CA-E3B4F293122C}" srcOrd="0" destOrd="0" presId="urn:microsoft.com/office/officeart/2024/3/layout/hArchList1"/>
    <dgm:cxn modelId="{5BC50D59-6982-4022-AE81-7DC62F33D056}" type="presParOf" srcId="{9FB83534-866A-42E9-B9CA-E3B4F293122C}" destId="{DABF615B-AFCD-4887-9375-8066FE2B096B}" srcOrd="0" destOrd="0" presId="urn:microsoft.com/office/officeart/2024/3/layout/hArchList1"/>
    <dgm:cxn modelId="{A7043A40-F358-4393-ACE2-770848D837BC}" type="presParOf" srcId="{9FB83534-866A-42E9-B9CA-E3B4F293122C}" destId="{A7F7E425-AD38-4D0C-B1EC-ACB6284103AA}" srcOrd="1" destOrd="0" presId="urn:microsoft.com/office/officeart/2024/3/layout/hArchList1"/>
    <dgm:cxn modelId="{C976DF86-5998-4C49-AA82-455541876F3C}" type="presParOf" srcId="{50F1BB57-95A3-4692-8998-6C9400AE3652}" destId="{FCAA3D9C-EEB7-4CD7-81BC-7B163BAF0755}" srcOrd="1" destOrd="0" presId="urn:microsoft.com/office/officeart/2024/3/layout/hArchList1"/>
    <dgm:cxn modelId="{406E1BBB-6507-4672-B587-29C87822DE6C}" type="presParOf" srcId="{50F1BB57-95A3-4692-8998-6C9400AE3652}" destId="{FC5740CB-5A0A-4069-84F5-D15960B6D429}" srcOrd="2" destOrd="0" presId="urn:microsoft.com/office/officeart/2024/3/layout/hArchList1"/>
    <dgm:cxn modelId="{A4411A3A-876F-4E07-BE5B-2A828CDA6132}" type="presParOf" srcId="{FC5740CB-5A0A-4069-84F5-D15960B6D429}" destId="{B1D4E04A-8127-4576-AC57-51B5AD3453F5}" srcOrd="0" destOrd="0" presId="urn:microsoft.com/office/officeart/2024/3/layout/hArchList1"/>
    <dgm:cxn modelId="{837C3820-CEFD-4F43-A874-205AB7F21686}" type="presParOf" srcId="{FC5740CB-5A0A-4069-84F5-D15960B6D429}" destId="{84270103-C00C-4CCF-9548-5A6A0C089349}" srcOrd="1" destOrd="0" presId="urn:microsoft.com/office/officeart/2024/3/layout/hArchList1"/>
    <dgm:cxn modelId="{39311D98-F083-4E81-A21C-0E9B5801A3D7}" type="presParOf" srcId="{50F1BB57-95A3-4692-8998-6C9400AE3652}" destId="{E7BDB3FB-35F5-494B-9347-DE57512B90BC}" srcOrd="3" destOrd="0" presId="urn:microsoft.com/office/officeart/2024/3/layout/hArchList1"/>
    <dgm:cxn modelId="{CD287DB4-AD2C-42AB-B7DF-A645A2E35779}" type="presParOf" srcId="{50F1BB57-95A3-4692-8998-6C9400AE3652}" destId="{5E45B5CB-8CE5-4C2B-87D4-C23AF87BEA0E}" srcOrd="4" destOrd="0" presId="urn:microsoft.com/office/officeart/2024/3/layout/hArchList1"/>
    <dgm:cxn modelId="{9AFCA0EF-95B9-4134-9C44-AB2950D892E4}" type="presParOf" srcId="{5E45B5CB-8CE5-4C2B-87D4-C23AF87BEA0E}" destId="{9227ABC0-6D66-4D38-86F6-A2E87F5E0A84}" srcOrd="0" destOrd="0" presId="urn:microsoft.com/office/officeart/2024/3/layout/hArchList1"/>
    <dgm:cxn modelId="{2368A8DA-7A45-45BD-A96A-63F88F58C47F}" type="presParOf" srcId="{5E45B5CB-8CE5-4C2B-87D4-C23AF87BEA0E}" destId="{36AE16E2-A335-47D2-9C60-901704CED2FB}" srcOrd="1" destOrd="0" presId="urn:microsoft.com/office/officeart/2024/3/layout/hArc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37E41-8A73-4768-9D9A-AC9370CD2E5B}">
      <dsp:nvSpPr>
        <dsp:cNvPr id="0" name=""/>
        <dsp:cNvSpPr/>
      </dsp:nvSpPr>
      <dsp:spPr>
        <a:xfrm>
          <a:off x="0" y="562"/>
          <a:ext cx="6683374" cy="13159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52E8B-9A69-49BD-A4AE-DC2F99C21DD2}">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9E864-6979-4C9A-858F-1024A5D6739C}">
      <dsp:nvSpPr>
        <dsp:cNvPr id="0" name=""/>
        <dsp:cNvSpPr/>
      </dsp:nvSpPr>
      <dsp:spPr>
        <a:xfrm>
          <a:off x="1519914" y="562"/>
          <a:ext cx="516346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Independent hospital in Barnard Castle, County Durham</a:t>
          </a:r>
          <a:endParaRPr lang="en-US" sz="2500" kern="1200" dirty="0">
            <a:solidFill>
              <a:schemeClr val="tx1"/>
            </a:solidFill>
          </a:endParaRPr>
        </a:p>
      </dsp:txBody>
      <dsp:txXfrm>
        <a:off x="1519914" y="562"/>
        <a:ext cx="5163460" cy="1315942"/>
      </dsp:txXfrm>
    </dsp:sp>
    <dsp:sp modelId="{266471AF-6587-4DEF-B2B1-CDC5DE53095C}">
      <dsp:nvSpPr>
        <dsp:cNvPr id="0" name=""/>
        <dsp:cNvSpPr/>
      </dsp:nvSpPr>
      <dsp:spPr>
        <a:xfrm>
          <a:off x="0" y="1645491"/>
          <a:ext cx="6683374" cy="13159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3D28F-3AB0-4870-BCF1-95D4B1CEB682}">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0BF7F-E378-4F23-A9DB-4295532A0AE7}">
      <dsp:nvSpPr>
        <dsp:cNvPr id="0" name=""/>
        <dsp:cNvSpPr/>
      </dsp:nvSpPr>
      <dsp:spPr>
        <a:xfrm>
          <a:off x="1519914" y="1645491"/>
          <a:ext cx="516346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Operated by Cygnet Healthcare since January 2019 (acquired from </a:t>
          </a:r>
          <a:r>
            <a:rPr lang="en-GB" sz="2500" kern="1200" dirty="0" err="1">
              <a:solidFill>
                <a:schemeClr val="tx1"/>
              </a:solidFill>
            </a:rPr>
            <a:t>Danshell</a:t>
          </a:r>
          <a:r>
            <a:rPr lang="en-GB" sz="2500" kern="1200" dirty="0">
              <a:solidFill>
                <a:schemeClr val="tx1"/>
              </a:solidFill>
            </a:rPr>
            <a:t> in August 2018)</a:t>
          </a:r>
          <a:endParaRPr lang="en-US" sz="2500" kern="1200" dirty="0">
            <a:solidFill>
              <a:schemeClr val="tx1"/>
            </a:solidFill>
          </a:endParaRPr>
        </a:p>
      </dsp:txBody>
      <dsp:txXfrm>
        <a:off x="1519914" y="1645491"/>
        <a:ext cx="5163460" cy="1315942"/>
      </dsp:txXfrm>
    </dsp:sp>
    <dsp:sp modelId="{ED71E68B-8213-4035-A412-9AAF05E0EDB7}">
      <dsp:nvSpPr>
        <dsp:cNvPr id="0" name=""/>
        <dsp:cNvSpPr/>
      </dsp:nvSpPr>
      <dsp:spPr>
        <a:xfrm>
          <a:off x="0" y="3290419"/>
          <a:ext cx="6683374" cy="131594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24903-AA7C-4A6C-8BFE-F87F922CB6B6}">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9F549A-1943-404E-BBA5-BE6881BDFEC8}">
      <dsp:nvSpPr>
        <dsp:cNvPr id="0" name=""/>
        <dsp:cNvSpPr/>
      </dsp:nvSpPr>
      <dsp:spPr>
        <a:xfrm>
          <a:off x="1519914" y="3290419"/>
          <a:ext cx="3007518"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Registered with Care Quality Commission (CQC) for:</a:t>
          </a:r>
          <a:endParaRPr lang="en-US" sz="2500" kern="1200" dirty="0">
            <a:solidFill>
              <a:schemeClr val="tx1"/>
            </a:solidFill>
          </a:endParaRPr>
        </a:p>
      </dsp:txBody>
      <dsp:txXfrm>
        <a:off x="1519914" y="3290419"/>
        <a:ext cx="3007518" cy="1315942"/>
      </dsp:txXfrm>
    </dsp:sp>
    <dsp:sp modelId="{4CD76E3D-8CD0-4230-8E07-CFA10556FD39}">
      <dsp:nvSpPr>
        <dsp:cNvPr id="0" name=""/>
        <dsp:cNvSpPr/>
      </dsp:nvSpPr>
      <dsp:spPr>
        <a:xfrm>
          <a:off x="4527432" y="3290419"/>
          <a:ext cx="2155942"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Treatment for disease, disorder, or injury</a:t>
          </a:r>
          <a:endParaRPr lang="en-US" sz="1300" kern="1200" dirty="0">
            <a:solidFill>
              <a:schemeClr val="tx1"/>
            </a:solidFill>
          </a:endParaRPr>
        </a:p>
        <a:p>
          <a:pPr marL="0" lvl="0" indent="0" algn="l" defTabSz="577850">
            <a:lnSpc>
              <a:spcPct val="90000"/>
            </a:lnSpc>
            <a:spcBef>
              <a:spcPct val="0"/>
            </a:spcBef>
            <a:spcAft>
              <a:spcPct val="35000"/>
            </a:spcAft>
            <a:buNone/>
          </a:pPr>
          <a:r>
            <a:rPr lang="en-GB" sz="1300" kern="1200" dirty="0">
              <a:solidFill>
                <a:schemeClr val="tx1"/>
              </a:solidFill>
            </a:rPr>
            <a:t>Assessment/medical treatment for persons detained under the Mental Health Act 1983</a:t>
          </a:r>
          <a:endParaRPr lang="en-US" sz="1300" kern="1200" dirty="0">
            <a:solidFill>
              <a:schemeClr val="tx1"/>
            </a:solidFill>
          </a:endParaRPr>
        </a:p>
      </dsp:txBody>
      <dsp:txXfrm>
        <a:off x="4527432" y="3290419"/>
        <a:ext cx="2155942" cy="1315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EC8E9-CBA2-4EDB-94A3-281EE5C99163}">
      <dsp:nvSpPr>
        <dsp:cNvPr id="0" name=""/>
        <dsp:cNvSpPr/>
      </dsp:nvSpPr>
      <dsp:spPr>
        <a:xfrm>
          <a:off x="0" y="641"/>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8E0-9663-460E-9025-9D05BA0DAF99}">
      <dsp:nvSpPr>
        <dsp:cNvPr id="0" name=""/>
        <dsp:cNvSpPr/>
      </dsp:nvSpPr>
      <dsp:spPr>
        <a:xfrm>
          <a:off x="0" y="641"/>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Admitted men and women (18+) with learning disabilities and/or autism</a:t>
          </a:r>
          <a:endParaRPr lang="en-US" sz="2100" kern="1200" dirty="0">
            <a:latin typeface="Trebuchet MS" panose="020B0603020202020204" pitchFamily="34" charset="0"/>
          </a:endParaRPr>
        </a:p>
      </dsp:txBody>
      <dsp:txXfrm>
        <a:off x="0" y="641"/>
        <a:ext cx="10963656" cy="751052"/>
      </dsp:txXfrm>
    </dsp:sp>
    <dsp:sp modelId="{B99B5ADE-F0FE-492C-8AE1-DDA710599584}">
      <dsp:nvSpPr>
        <dsp:cNvPr id="0" name=""/>
        <dsp:cNvSpPr/>
      </dsp:nvSpPr>
      <dsp:spPr>
        <a:xfrm>
          <a:off x="0" y="751694"/>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4F1AF-B3FE-4652-9D71-A699F4019860}">
      <dsp:nvSpPr>
        <dsp:cNvPr id="0" name=""/>
        <dsp:cNvSpPr/>
      </dsp:nvSpPr>
      <dsp:spPr>
        <a:xfrm>
          <a:off x="0" y="751694"/>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Patients may have additional mental/physical needs and challenging </a:t>
          </a:r>
          <a:r>
            <a:rPr lang="en-GB" sz="2100" kern="1200" dirty="0" err="1">
              <a:latin typeface="Trebuchet MS" panose="020B0603020202020204" pitchFamily="34" charset="0"/>
            </a:rPr>
            <a:t>behaviors</a:t>
          </a:r>
          <a:endParaRPr lang="en-US" sz="2100" kern="1200" dirty="0">
            <a:latin typeface="Trebuchet MS" panose="020B0603020202020204" pitchFamily="34" charset="0"/>
          </a:endParaRPr>
        </a:p>
      </dsp:txBody>
      <dsp:txXfrm>
        <a:off x="0" y="751694"/>
        <a:ext cx="10963656" cy="751052"/>
      </dsp:txXfrm>
    </dsp:sp>
    <dsp:sp modelId="{8C7FDEBE-E1EF-4FB0-B0A8-6C4C122045E0}">
      <dsp:nvSpPr>
        <dsp:cNvPr id="0" name=""/>
        <dsp:cNvSpPr/>
      </dsp:nvSpPr>
      <dsp:spPr>
        <a:xfrm>
          <a:off x="0" y="1502746"/>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18726-9293-432A-9A71-DD1DFB5B9F8E}">
      <dsp:nvSpPr>
        <dsp:cNvPr id="0" name=""/>
        <dsp:cNvSpPr/>
      </dsp:nvSpPr>
      <dsp:spPr>
        <a:xfrm>
          <a:off x="0" y="1502746"/>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In May 2019: 13 patients, placements commissioned by 10 Clinical Commissioning Groups</a:t>
          </a:r>
          <a:endParaRPr lang="en-US" sz="2100" kern="1200" dirty="0">
            <a:latin typeface="Trebuchet MS" panose="020B0603020202020204" pitchFamily="34" charset="0"/>
          </a:endParaRPr>
        </a:p>
      </dsp:txBody>
      <dsp:txXfrm>
        <a:off x="0" y="1502746"/>
        <a:ext cx="10963656" cy="751052"/>
      </dsp:txXfrm>
    </dsp:sp>
    <dsp:sp modelId="{C8E03346-E589-4E64-A824-8412F9CBD436}">
      <dsp:nvSpPr>
        <dsp:cNvPr id="0" name=""/>
        <dsp:cNvSpPr/>
      </dsp:nvSpPr>
      <dsp:spPr>
        <a:xfrm>
          <a:off x="0" y="2253798"/>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B9F30-48B8-4F12-ABFB-EA40384F6433}">
      <dsp:nvSpPr>
        <dsp:cNvPr id="0" name=""/>
        <dsp:cNvSpPr/>
      </dsp:nvSpPr>
      <dsp:spPr>
        <a:xfrm>
          <a:off x="0" y="2253798"/>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BBC Panorama Programme (22 May 2019) exposed alleged psychological and physical abuse by staff </a:t>
          </a:r>
          <a:r>
            <a:rPr lang="en-GB" sz="2100" kern="1200" dirty="0" err="1">
              <a:latin typeface="Trebuchet MS" panose="020B0603020202020204" pitchFamily="34" charset="0"/>
              <a:hlinkClick xmlns:r="http://schemas.openxmlformats.org/officeDocument/2006/relationships" r:id="rId1"/>
            </a:rPr>
            <a:t>Whorlton</a:t>
          </a:r>
          <a:r>
            <a:rPr lang="en-GB" sz="2100" kern="1200" dirty="0">
              <a:latin typeface="Trebuchet MS" panose="020B0603020202020204" pitchFamily="34" charset="0"/>
              <a:hlinkClick xmlns:r="http://schemas.openxmlformats.org/officeDocument/2006/relationships" r:id="rId1"/>
            </a:rPr>
            <a:t> Hall BBC Panorama May 2019</a:t>
          </a:r>
          <a:endParaRPr lang="en-US" sz="2100" kern="1200" dirty="0">
            <a:latin typeface="Trebuchet MS" panose="020B0603020202020204" pitchFamily="34" charset="0"/>
          </a:endParaRPr>
        </a:p>
      </dsp:txBody>
      <dsp:txXfrm>
        <a:off x="0" y="2253798"/>
        <a:ext cx="10963656" cy="751052"/>
      </dsp:txXfrm>
    </dsp:sp>
    <dsp:sp modelId="{6E3D6371-E7BA-4B7F-A7E7-5FAB583B6011}">
      <dsp:nvSpPr>
        <dsp:cNvPr id="0" name=""/>
        <dsp:cNvSpPr/>
      </dsp:nvSpPr>
      <dsp:spPr>
        <a:xfrm>
          <a:off x="0" y="3004851"/>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032B3-74F5-4EE7-BAF8-A0C6484C4EE6}">
      <dsp:nvSpPr>
        <dsp:cNvPr id="0" name=""/>
        <dsp:cNvSpPr/>
      </dsp:nvSpPr>
      <dsp:spPr>
        <a:xfrm>
          <a:off x="0" y="3004851"/>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Immediate suspension of staff after broadcast</a:t>
          </a:r>
          <a:endParaRPr lang="en-US" sz="2100" kern="1200" dirty="0">
            <a:latin typeface="Trebuchet MS" panose="020B0603020202020204" pitchFamily="34" charset="0"/>
          </a:endParaRPr>
        </a:p>
      </dsp:txBody>
      <dsp:txXfrm>
        <a:off x="0" y="3004851"/>
        <a:ext cx="10963656" cy="751052"/>
      </dsp:txXfrm>
    </dsp:sp>
    <dsp:sp modelId="{5FBC4E81-DD4D-4D27-B477-2DCA45217382}">
      <dsp:nvSpPr>
        <dsp:cNvPr id="0" name=""/>
        <dsp:cNvSpPr/>
      </dsp:nvSpPr>
      <dsp:spPr>
        <a:xfrm>
          <a:off x="0" y="3755903"/>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118B6-33B3-4921-945A-319B356B7D5B}">
      <dsp:nvSpPr>
        <dsp:cNvPr id="0" name=""/>
        <dsp:cNvSpPr/>
      </dsp:nvSpPr>
      <dsp:spPr>
        <a:xfrm>
          <a:off x="0" y="3755903"/>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Trebuchet MS" panose="020B0603020202020204" pitchFamily="34" charset="0"/>
            </a:rPr>
            <a:t>All 13 residents moved to other care settings</a:t>
          </a:r>
          <a:endParaRPr lang="en-US" sz="2100" kern="1200" dirty="0">
            <a:latin typeface="Trebuchet MS" panose="020B0603020202020204" pitchFamily="34" charset="0"/>
          </a:endParaRPr>
        </a:p>
      </dsp:txBody>
      <dsp:txXfrm>
        <a:off x="0" y="3755903"/>
        <a:ext cx="10963656" cy="751052"/>
      </dsp:txXfrm>
    </dsp:sp>
    <dsp:sp modelId="{2EE7FC6B-AE67-4960-879C-0B11B573CF7C}">
      <dsp:nvSpPr>
        <dsp:cNvPr id="0" name=""/>
        <dsp:cNvSpPr/>
      </dsp:nvSpPr>
      <dsp:spPr>
        <a:xfrm>
          <a:off x="0" y="4506955"/>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9AC02-C0B6-4C8B-86F5-7710B07B9882}">
      <dsp:nvSpPr>
        <dsp:cNvPr id="0" name=""/>
        <dsp:cNvSpPr/>
      </dsp:nvSpPr>
      <dsp:spPr>
        <a:xfrm>
          <a:off x="0" y="4506955"/>
          <a:ext cx="10963656" cy="75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err="1">
              <a:latin typeface="Trebuchet MS" panose="020B0603020202020204" pitchFamily="34" charset="0"/>
            </a:rPr>
            <a:t>Whorlton</a:t>
          </a:r>
          <a:r>
            <a:rPr lang="en-GB" sz="2100" kern="1200" dirty="0">
              <a:latin typeface="Trebuchet MS" panose="020B0603020202020204" pitchFamily="34" charset="0"/>
            </a:rPr>
            <a:t> Hall Closed following the revelations</a:t>
          </a:r>
          <a:endParaRPr lang="en-US" sz="2100" kern="1200" dirty="0">
            <a:latin typeface="Trebuchet MS" panose="020B0603020202020204" pitchFamily="34" charset="0"/>
          </a:endParaRPr>
        </a:p>
      </dsp:txBody>
      <dsp:txXfrm>
        <a:off x="0" y="4506955"/>
        <a:ext cx="10963656" cy="751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BB6AC-1112-42A4-B0BE-CFE9DA065DDB}">
      <dsp:nvSpPr>
        <dsp:cNvPr id="0" name=""/>
        <dsp:cNvSpPr/>
      </dsp:nvSpPr>
      <dsp:spPr>
        <a:xfrm>
          <a:off x="0" y="0"/>
          <a:ext cx="9319107" cy="1517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solidFill>
                <a:schemeClr val="tx1"/>
              </a:solidFill>
            </a:rPr>
            <a:t>Legal and Procedural Actions</a:t>
          </a:r>
          <a:endParaRPr lang="en-US" sz="3100" kern="1200" dirty="0">
            <a:solidFill>
              <a:schemeClr val="tx1"/>
            </a:solidFill>
          </a:endParaRPr>
        </a:p>
      </dsp:txBody>
      <dsp:txXfrm>
        <a:off x="44442" y="44442"/>
        <a:ext cx="7681738" cy="1428494"/>
      </dsp:txXfrm>
    </dsp:sp>
    <dsp:sp modelId="{9F38F746-53F6-4B34-8A87-3E6EB5522AF9}">
      <dsp:nvSpPr>
        <dsp:cNvPr id="0" name=""/>
        <dsp:cNvSpPr/>
      </dsp:nvSpPr>
      <dsp:spPr>
        <a:xfrm>
          <a:off x="822274" y="1770274"/>
          <a:ext cx="9319107" cy="1517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solidFill>
                <a:schemeClr val="tx1"/>
              </a:solidFill>
            </a:rPr>
            <a:t>Individuals charged with criminal offences (ill-treatment or wilful neglect by care workers)</a:t>
          </a:r>
          <a:endParaRPr lang="en-US" sz="3100" kern="1200" dirty="0">
            <a:solidFill>
              <a:schemeClr val="tx1"/>
            </a:solidFill>
          </a:endParaRPr>
        </a:p>
      </dsp:txBody>
      <dsp:txXfrm>
        <a:off x="866716" y="1814716"/>
        <a:ext cx="7421653" cy="1428494"/>
      </dsp:txXfrm>
    </dsp:sp>
    <dsp:sp modelId="{8C351728-2182-432B-B91B-529F52C0C93B}">
      <dsp:nvSpPr>
        <dsp:cNvPr id="0" name=""/>
        <dsp:cNvSpPr/>
      </dsp:nvSpPr>
      <dsp:spPr>
        <a:xfrm>
          <a:off x="1644548" y="3540549"/>
          <a:ext cx="9319107" cy="1517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solidFill>
                <a:schemeClr val="tx1"/>
              </a:solidFill>
            </a:rPr>
            <a:t>Precautions taken in reporting to avoid prejudicing ongoing criminal proceedings</a:t>
          </a:r>
          <a:endParaRPr lang="en-US" sz="3100" kern="1200" dirty="0">
            <a:solidFill>
              <a:schemeClr val="tx1"/>
            </a:solidFill>
          </a:endParaRPr>
        </a:p>
      </dsp:txBody>
      <dsp:txXfrm>
        <a:off x="1688990" y="3584991"/>
        <a:ext cx="7421653" cy="1428494"/>
      </dsp:txXfrm>
    </dsp:sp>
    <dsp:sp modelId="{E161DC79-2E7A-45E5-9EA8-766776E83134}">
      <dsp:nvSpPr>
        <dsp:cNvPr id="0" name=""/>
        <dsp:cNvSpPr/>
      </dsp:nvSpPr>
      <dsp:spPr>
        <a:xfrm>
          <a:off x="8332811" y="1150678"/>
          <a:ext cx="986295" cy="98629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54727" y="1150678"/>
        <a:ext cx="542463" cy="742187"/>
      </dsp:txXfrm>
    </dsp:sp>
    <dsp:sp modelId="{09E0EDAE-21AF-4909-A242-920F0DAEEA87}">
      <dsp:nvSpPr>
        <dsp:cNvPr id="0" name=""/>
        <dsp:cNvSpPr/>
      </dsp:nvSpPr>
      <dsp:spPr>
        <a:xfrm>
          <a:off x="9155085" y="2910837"/>
          <a:ext cx="986295" cy="98629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77001" y="2910837"/>
        <a:ext cx="542463" cy="742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2015A-BEA4-4FA1-B63A-30AEA84021DD}">
      <dsp:nvSpPr>
        <dsp:cNvPr id="0" name=""/>
        <dsp:cNvSpPr/>
      </dsp:nvSpPr>
      <dsp:spPr>
        <a:xfrm>
          <a:off x="0" y="0"/>
          <a:ext cx="8770924" cy="11127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solidFill>
                <a:schemeClr val="tx1"/>
              </a:solidFill>
            </a:rPr>
            <a:t>Wider Context – Transforming Care Programme</a:t>
          </a:r>
          <a:endParaRPr lang="en-US" sz="2300" kern="1200" dirty="0">
            <a:solidFill>
              <a:schemeClr val="tx1"/>
            </a:solidFill>
          </a:endParaRPr>
        </a:p>
      </dsp:txBody>
      <dsp:txXfrm>
        <a:off x="32591" y="32591"/>
        <a:ext cx="7476160" cy="1047562"/>
      </dsp:txXfrm>
    </dsp:sp>
    <dsp:sp modelId="{746DE418-A8C2-43E1-98A0-AA8FFFD584CA}">
      <dsp:nvSpPr>
        <dsp:cNvPr id="0" name=""/>
        <dsp:cNvSpPr/>
      </dsp:nvSpPr>
      <dsp:spPr>
        <a:xfrm>
          <a:off x="734564" y="1315061"/>
          <a:ext cx="8770924" cy="11127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chemeClr val="tx1"/>
              </a:solidFill>
            </a:rPr>
            <a:t>Established after 2011 Serious Case Review into Winterbourne View Hospital abuse</a:t>
          </a:r>
          <a:endParaRPr lang="en-US" sz="2300" kern="1200" dirty="0">
            <a:solidFill>
              <a:schemeClr val="tx1"/>
            </a:solidFill>
          </a:endParaRPr>
        </a:p>
      </dsp:txBody>
      <dsp:txXfrm>
        <a:off x="767155" y="1347652"/>
        <a:ext cx="7247894" cy="1047562"/>
      </dsp:txXfrm>
    </dsp:sp>
    <dsp:sp modelId="{70466BBD-9ED1-43A7-A88E-7F3A790F4BFF}">
      <dsp:nvSpPr>
        <dsp:cNvPr id="0" name=""/>
        <dsp:cNvSpPr/>
      </dsp:nvSpPr>
      <dsp:spPr>
        <a:xfrm>
          <a:off x="1458166" y="2630122"/>
          <a:ext cx="8770924" cy="11127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chemeClr val="tx1"/>
              </a:solidFill>
            </a:rPr>
            <a:t>Aims to prevent inappropriate placement of people with learning disabilities/autism in mental health settings or Assessment and Treatment Units (ATUs)</a:t>
          </a:r>
          <a:endParaRPr lang="en-US" sz="2300" kern="1200" dirty="0">
            <a:solidFill>
              <a:schemeClr val="tx1"/>
            </a:solidFill>
          </a:endParaRPr>
        </a:p>
      </dsp:txBody>
      <dsp:txXfrm>
        <a:off x="1490757" y="2662713"/>
        <a:ext cx="7258857" cy="1047562"/>
      </dsp:txXfrm>
    </dsp:sp>
    <dsp:sp modelId="{C6D440B4-E90D-475C-957D-4E1FF5457E96}">
      <dsp:nvSpPr>
        <dsp:cNvPr id="0" name=""/>
        <dsp:cNvSpPr/>
      </dsp:nvSpPr>
      <dsp:spPr>
        <a:xfrm>
          <a:off x="2192731" y="3945183"/>
          <a:ext cx="8770924" cy="11127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chemeClr val="tx1"/>
              </a:solidFill>
            </a:rPr>
            <a:t>Panorama programme raised urgent questions about continued inappropriate placements</a:t>
          </a:r>
          <a:endParaRPr lang="en-US" sz="2300" kern="1200" dirty="0">
            <a:solidFill>
              <a:schemeClr val="tx1"/>
            </a:solidFill>
          </a:endParaRPr>
        </a:p>
      </dsp:txBody>
      <dsp:txXfrm>
        <a:off x="2225322" y="3977774"/>
        <a:ext cx="7247894" cy="1047562"/>
      </dsp:txXfrm>
    </dsp:sp>
    <dsp:sp modelId="{AA01EE7F-A8D7-4411-88C4-3E4445D090D0}">
      <dsp:nvSpPr>
        <dsp:cNvPr id="0" name=""/>
        <dsp:cNvSpPr/>
      </dsp:nvSpPr>
      <dsp:spPr>
        <a:xfrm>
          <a:off x="8047641" y="852260"/>
          <a:ext cx="723283" cy="72328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0380" y="852260"/>
        <a:ext cx="397805" cy="544270"/>
      </dsp:txXfrm>
    </dsp:sp>
    <dsp:sp modelId="{187A7D8D-889B-473A-94DD-7372C6D7B926}">
      <dsp:nvSpPr>
        <dsp:cNvPr id="0" name=""/>
        <dsp:cNvSpPr/>
      </dsp:nvSpPr>
      <dsp:spPr>
        <a:xfrm>
          <a:off x="8782206" y="2167322"/>
          <a:ext cx="723283" cy="72328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44945" y="2167322"/>
        <a:ext cx="397805" cy="544270"/>
      </dsp:txXfrm>
    </dsp:sp>
    <dsp:sp modelId="{5B081F41-9452-4CB8-8873-74D3A70AB0B5}">
      <dsp:nvSpPr>
        <dsp:cNvPr id="0" name=""/>
        <dsp:cNvSpPr/>
      </dsp:nvSpPr>
      <dsp:spPr>
        <a:xfrm>
          <a:off x="9505807" y="3482383"/>
          <a:ext cx="723283" cy="72328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68546" y="3482383"/>
        <a:ext cx="397805" cy="544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11140-1804-46C7-BF8F-220D679E7CD1}">
      <dsp:nvSpPr>
        <dsp:cNvPr id="0" name=""/>
        <dsp:cNvSpPr/>
      </dsp:nvSpPr>
      <dsp:spPr>
        <a:xfrm>
          <a:off x="0" y="705"/>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E7AF9-F333-4160-8FCE-03D9DEFBA8F7}">
      <dsp:nvSpPr>
        <dsp:cNvPr id="0" name=""/>
        <dsp:cNvSpPr/>
      </dsp:nvSpPr>
      <dsp:spPr>
        <a:xfrm>
          <a:off x="0" y="705"/>
          <a:ext cx="10963656" cy="115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Calling one resident who had several mental and physical health problems, names such as a "fat f*****" and a "fat ****“and grabbing their testicles.</a:t>
          </a:r>
          <a:endParaRPr lang="en-US" sz="2400" kern="1200" dirty="0">
            <a:latin typeface="Trebuchet MS" panose="020B0603020202020204" pitchFamily="34" charset="0"/>
          </a:endParaRPr>
        </a:p>
      </dsp:txBody>
      <dsp:txXfrm>
        <a:off x="0" y="705"/>
        <a:ext cx="10963656" cy="1155062"/>
      </dsp:txXfrm>
    </dsp:sp>
    <dsp:sp modelId="{EC289E67-A454-4F08-A770-8E34840098B3}">
      <dsp:nvSpPr>
        <dsp:cNvPr id="0" name=""/>
        <dsp:cNvSpPr/>
      </dsp:nvSpPr>
      <dsp:spPr>
        <a:xfrm>
          <a:off x="0" y="1155767"/>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9460C-B847-4DE7-8064-8A2795A43EBA}">
      <dsp:nvSpPr>
        <dsp:cNvPr id="0" name=""/>
        <dsp:cNvSpPr/>
      </dsp:nvSpPr>
      <dsp:spPr>
        <a:xfrm>
          <a:off x="0" y="1155767"/>
          <a:ext cx="10963656" cy="115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Calling a pensioner a "slapper" and making comments about their son. He is also accused of kissing them on the lips.</a:t>
          </a:r>
        </a:p>
      </dsp:txBody>
      <dsp:txXfrm>
        <a:off x="0" y="1155767"/>
        <a:ext cx="10963656" cy="1155062"/>
      </dsp:txXfrm>
    </dsp:sp>
    <dsp:sp modelId="{CACD3753-CF85-47D4-8877-04EAC44D0362}">
      <dsp:nvSpPr>
        <dsp:cNvPr id="0" name=""/>
        <dsp:cNvSpPr/>
      </dsp:nvSpPr>
      <dsp:spPr>
        <a:xfrm>
          <a:off x="0" y="2310830"/>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B34CE-CFC8-431A-8B91-C8A70BCBB50F}">
      <dsp:nvSpPr>
        <dsp:cNvPr id="0" name=""/>
        <dsp:cNvSpPr/>
      </dsp:nvSpPr>
      <dsp:spPr>
        <a:xfrm>
          <a:off x="0" y="2310830"/>
          <a:ext cx="10963656" cy="115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Kissing another resident on the lips on at least three occasions. Prosecutors say he also sexually assaulted them after they fell back on the bed and he allegedly thrust himself towards them.</a:t>
          </a:r>
        </a:p>
      </dsp:txBody>
      <dsp:txXfrm>
        <a:off x="0" y="2310830"/>
        <a:ext cx="10963656" cy="1155062"/>
      </dsp:txXfrm>
    </dsp:sp>
    <dsp:sp modelId="{57BB1644-9ADB-4A5C-BCCF-231B4D9E62C4}">
      <dsp:nvSpPr>
        <dsp:cNvPr id="0" name=""/>
        <dsp:cNvSpPr/>
      </dsp:nvSpPr>
      <dsp:spPr>
        <a:xfrm>
          <a:off x="0" y="3465893"/>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62E8F-F429-4EF0-A9F5-304DF68A0A42}">
      <dsp:nvSpPr>
        <dsp:cNvPr id="0" name=""/>
        <dsp:cNvSpPr/>
      </dsp:nvSpPr>
      <dsp:spPr>
        <a:xfrm>
          <a:off x="0" y="3465893"/>
          <a:ext cx="10963656" cy="115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He is also accused of sexually assaulting another resident while they were on a rocking chair and he is said to have got on top of them</a:t>
          </a:r>
        </a:p>
      </dsp:txBody>
      <dsp:txXfrm>
        <a:off x="0" y="3465893"/>
        <a:ext cx="10963656" cy="1155062"/>
      </dsp:txXfrm>
    </dsp:sp>
    <dsp:sp modelId="{CEBCDC8B-C454-438A-9F9C-DB70D8AF0BCA}">
      <dsp:nvSpPr>
        <dsp:cNvPr id="0" name=""/>
        <dsp:cNvSpPr/>
      </dsp:nvSpPr>
      <dsp:spPr>
        <a:xfrm>
          <a:off x="0" y="4620956"/>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7D6C9-E377-4DAD-9C16-86264AC766ED}">
      <dsp:nvSpPr>
        <dsp:cNvPr id="0" name=""/>
        <dsp:cNvSpPr/>
      </dsp:nvSpPr>
      <dsp:spPr>
        <a:xfrm>
          <a:off x="0" y="4620956"/>
          <a:ext cx="10963656" cy="115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Further accusations of sexually assaulting three females who were not residents at the home.</a:t>
          </a:r>
        </a:p>
      </dsp:txBody>
      <dsp:txXfrm>
        <a:off x="0" y="4620956"/>
        <a:ext cx="10963656" cy="1155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11140-1804-46C7-BF8F-220D679E7CD1}">
      <dsp:nvSpPr>
        <dsp:cNvPr id="0" name=""/>
        <dsp:cNvSpPr/>
      </dsp:nvSpPr>
      <dsp:spPr>
        <a:xfrm>
          <a:off x="0" y="522"/>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E7AF9-F333-4160-8FCE-03D9DEFBA8F7}">
      <dsp:nvSpPr>
        <dsp:cNvPr id="0" name=""/>
        <dsp:cNvSpPr/>
      </dsp:nvSpPr>
      <dsp:spPr>
        <a:xfrm>
          <a:off x="0" y="522"/>
          <a:ext cx="10963656" cy="85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rebuchet MS" panose="020B0603020202020204" pitchFamily="34" charset="0"/>
            </a:rPr>
            <a:t>Following receipt of the two whistleblowing reports, a police investigation commenced, and the  manager was suspended.</a:t>
          </a:r>
        </a:p>
      </dsp:txBody>
      <dsp:txXfrm>
        <a:off x="0" y="522"/>
        <a:ext cx="10963656" cy="856363"/>
      </dsp:txXfrm>
    </dsp:sp>
    <dsp:sp modelId="{1850762F-A99A-4307-B21E-3FDD1854B40D}">
      <dsp:nvSpPr>
        <dsp:cNvPr id="0" name=""/>
        <dsp:cNvSpPr/>
      </dsp:nvSpPr>
      <dsp:spPr>
        <a:xfrm>
          <a:off x="0" y="856886"/>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42A5C-C643-4853-B4A8-15BDB8BACCFB}">
      <dsp:nvSpPr>
        <dsp:cNvPr id="0" name=""/>
        <dsp:cNvSpPr/>
      </dsp:nvSpPr>
      <dsp:spPr>
        <a:xfrm>
          <a:off x="0" y="856886"/>
          <a:ext cx="10963656" cy="85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rebuchet MS" panose="020B0603020202020204" pitchFamily="34" charset="0"/>
            </a:rPr>
            <a:t>He stood trial in early 2025</a:t>
          </a:r>
        </a:p>
      </dsp:txBody>
      <dsp:txXfrm>
        <a:off x="0" y="856886"/>
        <a:ext cx="10963656" cy="856363"/>
      </dsp:txXfrm>
    </dsp:sp>
    <dsp:sp modelId="{89E04AC5-232A-473D-B8C0-10850D9902EA}">
      <dsp:nvSpPr>
        <dsp:cNvPr id="0" name=""/>
        <dsp:cNvSpPr/>
      </dsp:nvSpPr>
      <dsp:spPr>
        <a:xfrm>
          <a:off x="0" y="1713249"/>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7409C-DBBC-439B-B60D-9E3A291BC78B}">
      <dsp:nvSpPr>
        <dsp:cNvPr id="0" name=""/>
        <dsp:cNvSpPr/>
      </dsp:nvSpPr>
      <dsp:spPr>
        <a:xfrm>
          <a:off x="0" y="1713249"/>
          <a:ext cx="10963656" cy="85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rebuchet MS" panose="020B0603020202020204" pitchFamily="34" charset="0"/>
            </a:rPr>
            <a:t>He was found guilty </a:t>
          </a:r>
          <a:r>
            <a:rPr lang="en-GB" sz="2400" kern="1200" dirty="0">
              <a:latin typeface="Trebuchet MS" panose="020B0603020202020204" pitchFamily="34" charset="0"/>
            </a:rPr>
            <a:t>of 13 offences – 10 charges of sexual assault, two of ill-treating a person in care and one racially aggravated harassment.</a:t>
          </a:r>
          <a:endParaRPr lang="en-US" sz="2400" kern="1200" dirty="0">
            <a:latin typeface="Trebuchet MS" panose="020B0603020202020204" pitchFamily="34" charset="0"/>
          </a:endParaRPr>
        </a:p>
      </dsp:txBody>
      <dsp:txXfrm>
        <a:off x="0" y="1713249"/>
        <a:ext cx="10963656" cy="856363"/>
      </dsp:txXfrm>
    </dsp:sp>
    <dsp:sp modelId="{1A1EEE60-5FF8-484D-9612-165AE54AF6B1}">
      <dsp:nvSpPr>
        <dsp:cNvPr id="0" name=""/>
        <dsp:cNvSpPr/>
      </dsp:nvSpPr>
      <dsp:spPr>
        <a:xfrm>
          <a:off x="0" y="2569613"/>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64643-1B5B-4AA7-9679-0FEFAAE07BF4}">
      <dsp:nvSpPr>
        <dsp:cNvPr id="0" name=""/>
        <dsp:cNvSpPr/>
      </dsp:nvSpPr>
      <dsp:spPr>
        <a:xfrm>
          <a:off x="0" y="2569613"/>
          <a:ext cx="10963656" cy="85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rebuchet MS" panose="020B0603020202020204" pitchFamily="34" charset="0"/>
            </a:rPr>
            <a:t>He was sentenced to three years and three months’ imprisonment</a:t>
          </a:r>
          <a:endParaRPr lang="en-US" sz="2400" kern="1200" dirty="0">
            <a:latin typeface="Trebuchet MS" panose="020B0603020202020204" pitchFamily="34" charset="0"/>
          </a:endParaRPr>
        </a:p>
      </dsp:txBody>
      <dsp:txXfrm>
        <a:off x="0" y="2569613"/>
        <a:ext cx="10963656" cy="856363"/>
      </dsp:txXfrm>
    </dsp:sp>
    <dsp:sp modelId="{B5CAAA2C-4879-4C26-8564-F72843302D45}">
      <dsp:nvSpPr>
        <dsp:cNvPr id="0" name=""/>
        <dsp:cNvSpPr/>
      </dsp:nvSpPr>
      <dsp:spPr>
        <a:xfrm>
          <a:off x="0" y="3425976"/>
          <a:ext cx="10963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22C18-0A4E-4AB3-B3D5-5FF3642F1B10}">
      <dsp:nvSpPr>
        <dsp:cNvPr id="0" name=""/>
        <dsp:cNvSpPr/>
      </dsp:nvSpPr>
      <dsp:spPr>
        <a:xfrm>
          <a:off x="0" y="3425976"/>
          <a:ext cx="10963656" cy="85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rebuchet MS" panose="020B0603020202020204" pitchFamily="34" charset="0"/>
            </a:rPr>
            <a:t>As a REGISTERED NURSE  this was a  PERSON IN A POSITION OF TRUST</a:t>
          </a:r>
        </a:p>
      </dsp:txBody>
      <dsp:txXfrm>
        <a:off x="0" y="3425976"/>
        <a:ext cx="10963656" cy="856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88D7-935D-4624-819C-EAF37F0179FD}">
      <dsp:nvSpPr>
        <dsp:cNvPr id="0" name=""/>
        <dsp:cNvSpPr/>
      </dsp:nvSpPr>
      <dsp:spPr>
        <a:xfrm>
          <a:off x="0" y="0"/>
          <a:ext cx="1800648" cy="18006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704" r="30549" b="4"/>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DF4D83EA-0368-47F1-A07D-54DA9C7E97A2}">
      <dsp:nvSpPr>
        <dsp:cNvPr id="0" name=""/>
        <dsp:cNvSpPr/>
      </dsp:nvSpPr>
      <dsp:spPr>
        <a:xfrm>
          <a:off x="1980648" y="0"/>
          <a:ext cx="5755175" cy="44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Impact of Leadership</a:t>
          </a:r>
        </a:p>
      </dsp:txBody>
      <dsp:txXfrm>
        <a:off x="1980648" y="0"/>
        <a:ext cx="5755175" cy="445315"/>
      </dsp:txXfrm>
    </dsp:sp>
    <dsp:sp modelId="{86B19375-B8FF-4E84-B51D-31155276F26F}">
      <dsp:nvSpPr>
        <dsp:cNvPr id="0" name=""/>
        <dsp:cNvSpPr/>
      </dsp:nvSpPr>
      <dsp:spPr>
        <a:xfrm>
          <a:off x="1980648" y="445315"/>
          <a:ext cx="5755175" cy="135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Effective leadership directly influences care standards and fosters a culture of safeguarding.</a:t>
          </a:r>
        </a:p>
      </dsp:txBody>
      <dsp:txXfrm>
        <a:off x="1980648" y="445315"/>
        <a:ext cx="5755175" cy="1355332"/>
      </dsp:txXfrm>
    </dsp:sp>
    <dsp:sp modelId="{558FA7AA-8B00-4E26-9619-445BF95DA146}">
      <dsp:nvSpPr>
        <dsp:cNvPr id="0" name=""/>
        <dsp:cNvSpPr/>
      </dsp:nvSpPr>
      <dsp:spPr>
        <a:xfrm>
          <a:off x="0" y="1944699"/>
          <a:ext cx="1800648" cy="18006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986" r="15267" b="4"/>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E0CE9856-4784-45EB-8F46-0D126E44A76F}">
      <dsp:nvSpPr>
        <dsp:cNvPr id="0" name=""/>
        <dsp:cNvSpPr/>
      </dsp:nvSpPr>
      <dsp:spPr>
        <a:xfrm>
          <a:off x="1980648" y="1944699"/>
          <a:ext cx="5755175" cy="44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Organisational Culture</a:t>
          </a:r>
        </a:p>
      </dsp:txBody>
      <dsp:txXfrm>
        <a:off x="1980648" y="1944699"/>
        <a:ext cx="5755175" cy="445315"/>
      </dsp:txXfrm>
    </dsp:sp>
    <dsp:sp modelId="{281C9852-1C72-46C7-A3BD-EFF879E30EAB}">
      <dsp:nvSpPr>
        <dsp:cNvPr id="0" name=""/>
        <dsp:cNvSpPr/>
      </dsp:nvSpPr>
      <dsp:spPr>
        <a:xfrm>
          <a:off x="1980648" y="2390015"/>
          <a:ext cx="5755175" cy="135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A positive organisational culture promotes high care standards and reduces risk of abuse and neglect.</a:t>
          </a:r>
        </a:p>
      </dsp:txBody>
      <dsp:txXfrm>
        <a:off x="1980648" y="2390015"/>
        <a:ext cx="5755175" cy="1355332"/>
      </dsp:txXfrm>
    </dsp:sp>
    <dsp:sp modelId="{72E629E2-1778-4B18-8D8F-1437AE09B1F7}">
      <dsp:nvSpPr>
        <dsp:cNvPr id="0" name=""/>
        <dsp:cNvSpPr/>
      </dsp:nvSpPr>
      <dsp:spPr>
        <a:xfrm>
          <a:off x="0" y="3889399"/>
          <a:ext cx="1800648" cy="18006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3249" r="3" b="4"/>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6752154B-A165-4B2D-8F13-73AACA33A7CB}">
      <dsp:nvSpPr>
        <dsp:cNvPr id="0" name=""/>
        <dsp:cNvSpPr/>
      </dsp:nvSpPr>
      <dsp:spPr>
        <a:xfrm>
          <a:off x="1980648" y="3889399"/>
          <a:ext cx="5755175" cy="44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Risks of Poor Culture</a:t>
          </a:r>
        </a:p>
      </dsp:txBody>
      <dsp:txXfrm>
        <a:off x="1980648" y="3889399"/>
        <a:ext cx="5755175" cy="445315"/>
      </dsp:txXfrm>
    </dsp:sp>
    <dsp:sp modelId="{49A198D4-2C79-46FE-9DD9-548C4293EBDD}">
      <dsp:nvSpPr>
        <dsp:cNvPr id="0" name=""/>
        <dsp:cNvSpPr/>
      </dsp:nvSpPr>
      <dsp:spPr>
        <a:xfrm>
          <a:off x="1980648" y="4334715"/>
          <a:ext cx="5755175" cy="135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Cultures tolerating poor practices increase the chances of abuse and neglect within care institutions.</a:t>
          </a:r>
        </a:p>
      </dsp:txBody>
      <dsp:txXfrm>
        <a:off x="1980648" y="4334715"/>
        <a:ext cx="5755175" cy="1355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615B-AFCD-4887-9375-8066FE2B096B}">
      <dsp:nvSpPr>
        <dsp:cNvPr id="0" name=""/>
        <dsp:cNvSpPr/>
      </dsp:nvSpPr>
      <dsp:spPr>
        <a:xfrm>
          <a:off x="0" y="0"/>
          <a:ext cx="3426462" cy="125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Challenges in Care Settings</a:t>
          </a:r>
        </a:p>
        <a:p>
          <a:pPr marL="0" lvl="0" indent="0" algn="l" defTabSz="1066800">
            <a:lnSpc>
              <a:spcPct val="100000"/>
            </a:lnSpc>
            <a:spcBef>
              <a:spcPct val="0"/>
            </a:spcBef>
            <a:spcAft>
              <a:spcPct val="35000"/>
            </a:spcAft>
            <a:buNone/>
            <a:defRPr b="1"/>
          </a:pPr>
          <a:endParaRPr lang="en-US" sz="2400" kern="1200" dirty="0">
            <a:latin typeface="Trebuchet MS" panose="020B0603020202020204" pitchFamily="34" charset="0"/>
          </a:endParaRPr>
        </a:p>
      </dsp:txBody>
      <dsp:txXfrm>
        <a:off x="0" y="0"/>
        <a:ext cx="3426462" cy="1253003"/>
      </dsp:txXfrm>
    </dsp:sp>
    <dsp:sp modelId="{A7F7E425-AD38-4D0C-B1EC-ACB6284103AA}">
      <dsp:nvSpPr>
        <dsp:cNvPr id="0" name=""/>
        <dsp:cNvSpPr/>
      </dsp:nvSpPr>
      <dsp:spPr>
        <a:xfrm>
          <a:off x="0" y="1253003"/>
          <a:ext cx="3426462" cy="304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Organisational abuse, neglect, and omission are critical challenges affecting vulnerable individuals in care facilities.</a:t>
          </a:r>
          <a:endParaRPr lang="en-US" sz="2400" kern="1200" dirty="0">
            <a:solidFill>
              <a:schemeClr val="bg1"/>
            </a:solidFill>
            <a:latin typeface="Trebuchet MS" panose="020B0603020202020204" pitchFamily="34" charset="0"/>
          </a:endParaRPr>
        </a:p>
      </dsp:txBody>
      <dsp:txXfrm>
        <a:off x="0" y="1253003"/>
        <a:ext cx="3426462" cy="3040238"/>
      </dsp:txXfrm>
    </dsp:sp>
    <dsp:sp modelId="{B1D4E04A-8127-4576-AC57-51B5AD3453F5}">
      <dsp:nvSpPr>
        <dsp:cNvPr id="0" name=""/>
        <dsp:cNvSpPr/>
      </dsp:nvSpPr>
      <dsp:spPr>
        <a:xfrm>
          <a:off x="3769109" y="0"/>
          <a:ext cx="3426462" cy="125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Importance of Awareness</a:t>
          </a:r>
          <a:endParaRPr lang="en-US" sz="2400" kern="1200" dirty="0">
            <a:solidFill>
              <a:schemeClr val="bg1"/>
            </a:solidFill>
            <a:latin typeface="Trebuchet MS" panose="020B0603020202020204" pitchFamily="34" charset="0"/>
          </a:endParaRPr>
        </a:p>
      </dsp:txBody>
      <dsp:txXfrm>
        <a:off x="3769109" y="0"/>
        <a:ext cx="3426462" cy="1253003"/>
      </dsp:txXfrm>
    </dsp:sp>
    <dsp:sp modelId="{84270103-C00C-4CCF-9548-5A6A0C089349}">
      <dsp:nvSpPr>
        <dsp:cNvPr id="0" name=""/>
        <dsp:cNvSpPr/>
      </dsp:nvSpPr>
      <dsp:spPr>
        <a:xfrm>
          <a:off x="3769109" y="1253003"/>
          <a:ext cx="3426462" cy="304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Raising awareness is essential to identify and prevent abuse and neglect in care environments.</a:t>
          </a:r>
          <a:endParaRPr lang="en-US" sz="2400" kern="1200" dirty="0">
            <a:solidFill>
              <a:schemeClr val="bg1"/>
            </a:solidFill>
            <a:latin typeface="Trebuchet MS" panose="020B0603020202020204" pitchFamily="34" charset="0"/>
          </a:endParaRPr>
        </a:p>
      </dsp:txBody>
      <dsp:txXfrm>
        <a:off x="3769109" y="1253003"/>
        <a:ext cx="3426462" cy="3040238"/>
      </dsp:txXfrm>
    </dsp:sp>
    <dsp:sp modelId="{9227ABC0-6D66-4D38-86F6-A2E87F5E0A84}">
      <dsp:nvSpPr>
        <dsp:cNvPr id="0" name=""/>
        <dsp:cNvSpPr/>
      </dsp:nvSpPr>
      <dsp:spPr>
        <a:xfrm>
          <a:off x="7538218" y="0"/>
          <a:ext cx="3426462" cy="125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dirty="0">
              <a:solidFill>
                <a:schemeClr val="bg1"/>
              </a:solidFill>
              <a:latin typeface="Trebuchet MS" panose="020B0603020202020204" pitchFamily="34" charset="0"/>
            </a:rPr>
            <a:t>Systemic Improvements</a:t>
          </a:r>
          <a:endParaRPr lang="en-US" sz="2400" kern="1200" dirty="0">
            <a:solidFill>
              <a:schemeClr val="bg1"/>
            </a:solidFill>
            <a:latin typeface="Trebuchet MS" panose="020B0603020202020204" pitchFamily="34" charset="0"/>
          </a:endParaRPr>
        </a:p>
      </dsp:txBody>
      <dsp:txXfrm>
        <a:off x="7538218" y="0"/>
        <a:ext cx="3426462" cy="1253003"/>
      </dsp:txXfrm>
    </dsp:sp>
    <dsp:sp modelId="{36AE16E2-A335-47D2-9C60-901704CED2FB}">
      <dsp:nvSpPr>
        <dsp:cNvPr id="0" name=""/>
        <dsp:cNvSpPr/>
      </dsp:nvSpPr>
      <dsp:spPr>
        <a:xfrm>
          <a:off x="7538218" y="1253003"/>
          <a:ext cx="3426462" cy="304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dirty="0">
              <a:solidFill>
                <a:schemeClr val="bg1"/>
              </a:solidFill>
              <a:latin typeface="Trebuchet MS" panose="020B0603020202020204" pitchFamily="34" charset="0"/>
            </a:rPr>
            <a:t>Implementing systemic improvements helps safeguard individuals and maintain high care standards.</a:t>
          </a:r>
          <a:endParaRPr lang="en-US" sz="2400" kern="1200" dirty="0">
            <a:solidFill>
              <a:schemeClr val="bg1"/>
            </a:solidFill>
            <a:latin typeface="Trebuchet MS" panose="020B0603020202020204" pitchFamily="34" charset="0"/>
          </a:endParaRPr>
        </a:p>
      </dsp:txBody>
      <dsp:txXfrm>
        <a:off x="7538218" y="1253003"/>
        <a:ext cx="3426462" cy="30402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DCB3EBE-8A10-466E-A7AD-E2F93056C484}" type="datetimeFigureOut">
              <a:rPr lang="en-GB" smtClean="0"/>
              <a:t>14/11/2025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B4CDB2A-754F-4C6A-83B4-71808E5A2FBD}" type="slidenum">
              <a:rPr lang="en-GB" smtClean="0"/>
              <a:t>‹#›</a:t>
            </a:fld>
            <a:endParaRPr lang="en-GB"/>
          </a:p>
        </p:txBody>
      </p:sp>
    </p:spTree>
    <p:extLst>
      <p:ext uri="{BB962C8B-B14F-4D97-AF65-F5344CB8AC3E}">
        <p14:creationId xmlns:p14="http://schemas.microsoft.com/office/powerpoint/2010/main" val="255069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This presentation addresses the critical issues of organisational abuse, neglect, and acts of omission within care settings. We will explore definitions, environments at risk, recognition of indicators, reporting procedures, comparisons, and lessons learned to promote safer care environments.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1</a:t>
            </a:fld>
            <a:endParaRPr lang="en-GB"/>
          </a:p>
        </p:txBody>
      </p:sp>
    </p:spTree>
    <p:extLst>
      <p:ext uri="{BB962C8B-B14F-4D97-AF65-F5344CB8AC3E}">
        <p14:creationId xmlns:p14="http://schemas.microsoft.com/office/powerpoint/2010/main" val="39030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0833-9AE8-0B05-76E2-DD982BFA3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E6058-003F-11DE-03E1-2A8255122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E8189-C216-F359-508B-1735ED360A68}"/>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91022BFC-A1A2-6DB4-A7F1-016E7DDEB93F}"/>
              </a:ext>
            </a:extLst>
          </p:cNvPr>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136451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A492-64DF-2DCC-EAB0-E6F6EDE82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79690-5474-D4A0-749F-88FBBAE58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54B49-6AE5-D730-2AD6-600AB6F4412D}"/>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833E287C-B0FD-53FC-C957-855E2933A301}"/>
              </a:ext>
            </a:extLst>
          </p:cNvPr>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39510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4462A-D21D-7030-1C2C-5FA7A5416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D528-CC3B-983B-5F67-A5DC6FED2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CA220-2FD0-4655-9B96-99CA7E84208B}"/>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D5A4EB5B-F18D-6DD2-BE65-4D38513287A7}"/>
              </a:ext>
            </a:extLst>
          </p:cNvPr>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212913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https://office.com?path=9fb2bf03-f9f2-42d1-a7b5-cc0653f6a6b9
The investigation into Conifer Lodge revealed a disturbing pattern of inappropriate behavior by William Malcolm, affecting at least eight residents who required Safeguarding Adult Review (SAR) referrals. Several staff members were either implicated or interviewed during the inquiry. Despite the severity of the situation and the convening of Gold group meetings, no SARs were submitted at the time of reporting. This lack of formal safeguarding action underscores systemic failures in the facility’s response mechanisms. Additionally, while some allegations led to legal proceedings, others were not charged due to insufficient evidence, further complicating the pursuit of justice and accountability.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69989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https://office.com?path=9fb2bf03-f9f2-42d1-a7b5-cc0653f6a6b9
The first set of lessons for management emphasizes the importance of prompt and transparent safeguarding actions. Delays in responding to whistleblower reports and submitting SARs can exacerbate harm to vulnerable individuals. Management must ensure that all concerns are escalated and reviewed promptly, with clear documentation to support accountability. Additionally, the role of whistleblowers in exposing misconduct was pivotal. Therefore, it is essential to strengthen whistleblower protections, provide comprehensive training, and establish confidential reporting channels. These measures foster a culture of openness and safety, enabling staff to report concerns without fear of retaliation.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95330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D5D8-FB7F-A839-D6CD-244C59701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5E10B-FCB2-401B-EC50-CF0252B2E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A3911-4790-684F-3150-6744E2542540}"/>
              </a:ext>
            </a:extLst>
          </p:cNvPr>
          <p:cNvSpPr>
            <a:spLocks noGrp="1"/>
          </p:cNvSpPr>
          <p:nvPr>
            <p:ph type="body" idx="1"/>
          </p:nvPr>
        </p:nvSpPr>
        <p:spPr/>
        <p:txBody>
          <a:bodyPr/>
          <a:lstStyle/>
          <a:p>
            <a:r>
              <a:rPr lang="en-US"/>
              <a:t>
---
This slide references information from the following file: https://office.com?path=9fb2bf03-f9f2-42d1-a7b5-cc0653f6a6b9
The first set of lessons for management emphasizes the importance of prompt and transparent safeguarding actions. Delays in responding to whistleblower reports and submitting SARs can exacerbate harm to vulnerable individuals. Management must ensure that all concerns are escalated and reviewed promptly, with clear documentation to support accountability. Additionally, the role of whistleblowers in exposing misconduct was pivotal. Therefore, it is essential to strengthen whistleblower protections, provide comprehensive training, and establish confidential reporting channels. These measures foster a culture of openness and safety, enabling staff to report concerns without fear of retaliation.
Image source: Microsoft 365 content library
</a:t>
            </a:r>
          </a:p>
        </p:txBody>
      </p:sp>
      <p:sp>
        <p:nvSpPr>
          <p:cNvPr id="4" name="Slide Number Placeholder 3">
            <a:extLst>
              <a:ext uri="{FF2B5EF4-FFF2-40B4-BE49-F238E27FC236}">
                <a16:creationId xmlns:a16="http://schemas.microsoft.com/office/drawing/2014/main" id="{9F870993-1D5C-05C0-5C88-F9D7B56D71FD}"/>
              </a:ext>
            </a:extLst>
          </p:cNvPr>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228844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F16A-C88E-D1DC-C780-5551B3D89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1404C-7F63-94C8-3671-3CAA55208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21CCC-3455-3F5C-D5B6-2842EAF362DA}"/>
              </a:ext>
            </a:extLst>
          </p:cNvPr>
          <p:cNvSpPr>
            <a:spLocks noGrp="1"/>
          </p:cNvSpPr>
          <p:nvPr>
            <p:ph type="body" idx="1"/>
          </p:nvPr>
        </p:nvSpPr>
        <p:spPr/>
        <p:txBody>
          <a:bodyPr/>
          <a:lstStyle/>
          <a:p>
            <a:r>
              <a:rPr lang="en-US"/>
              <a:t>
---
This slide references information from the following file: https://office.com?path=9fb2bf03-f9f2-42d1-a7b5-cc0653f6a6b9
The first set of lessons for management emphasizes the importance of prompt and transparent safeguarding actions. Delays in responding to whistleblower reports and submitting SARs can exacerbate harm to vulnerable individuals. Management must ensure that all concerns are escalated and reviewed promptly, with clear documentation to support accountability. Additionally, the role of whistleblowers in exposing misconduct was pivotal. Therefore, it is essential to strengthen whistleblower protections, provide comprehensive training, and establish confidential reporting channels. These measures foster a culture of openness and safety, enabling staff to report concerns without fear of retaliation.
Image source: Microsoft 365 content library
</a:t>
            </a:r>
          </a:p>
        </p:txBody>
      </p:sp>
      <p:sp>
        <p:nvSpPr>
          <p:cNvPr id="4" name="Slide Number Placeholder 3">
            <a:extLst>
              <a:ext uri="{FF2B5EF4-FFF2-40B4-BE49-F238E27FC236}">
                <a16:creationId xmlns:a16="http://schemas.microsoft.com/office/drawing/2014/main" id="{7A54D0FC-6E4F-8C5E-6A5D-49423F9272B7}"/>
              </a:ext>
            </a:extLst>
          </p:cNvPr>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40995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8A7EC3-EC35-4AAF-9E38-1B70E847A9C4}" type="slidenum">
              <a:rPr lang="en-GB" smtClean="0"/>
              <a:t>17</a:t>
            </a:fld>
            <a:endParaRPr lang="en-GB"/>
          </a:p>
        </p:txBody>
      </p:sp>
    </p:spTree>
    <p:extLst>
      <p:ext uri="{BB962C8B-B14F-4D97-AF65-F5344CB8AC3E}">
        <p14:creationId xmlns:p14="http://schemas.microsoft.com/office/powerpoint/2010/main" val="379465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includes neglect and poor care practice within a </a:t>
            </a:r>
          </a:p>
          <a:p>
            <a:r>
              <a:rPr lang="en-GB" dirty="0"/>
              <a:t>specific care setting. This could be a hospital or a care home, but also the care </a:t>
            </a:r>
          </a:p>
          <a:p>
            <a:r>
              <a:rPr lang="en-GB" dirty="0"/>
              <a:t>received in one’s own home.
---
Organisational abuse refers to systemic failures that result in poor care or harm, including neglect by institutions rather than individuals. Understanding this helps identify responsibilities beyond frontline staff to the wider organisation.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18</a:t>
            </a:fld>
            <a:endParaRPr lang="en-GB"/>
          </a:p>
        </p:txBody>
      </p:sp>
    </p:spTree>
    <p:extLst>
      <p:ext uri="{BB962C8B-B14F-4D97-AF65-F5344CB8AC3E}">
        <p14:creationId xmlns:p14="http://schemas.microsoft.com/office/powerpoint/2010/main" val="212961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Acts of omission involve failures to provide necessary care or support, such as neglecting health needs or safety measures. These omissions can severely affect individuals’ well-being and safety in care environments.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19</a:t>
            </a:fld>
            <a:endParaRPr lang="en-GB"/>
          </a:p>
        </p:txBody>
      </p:sp>
    </p:spTree>
    <p:extLst>
      <p:ext uri="{BB962C8B-B14F-4D97-AF65-F5344CB8AC3E}">
        <p14:creationId xmlns:p14="http://schemas.microsoft.com/office/powerpoint/2010/main" val="32015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We will begin by defining organisational abuse, neglect, and acts of omission, followed by identifying environments where these issues occur. Next, we will discuss how to recognise indicators, the importance of reporting concerns, compare abuse with acts of omission, and conclude with learning from case reviews and recommendations.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2</a:t>
            </a:fld>
            <a:endParaRPr lang="en-GB"/>
          </a:p>
        </p:txBody>
      </p:sp>
    </p:spTree>
    <p:extLst>
      <p:ext uri="{BB962C8B-B14F-4D97-AF65-F5344CB8AC3E}">
        <p14:creationId xmlns:p14="http://schemas.microsoft.com/office/powerpoint/2010/main" val="381967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Organisational abuse and neglect often display patterns like inadequate staffing, poor management, and lack of training, which increase risks of harm and vulnerability within care settings.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20</a:t>
            </a:fld>
            <a:endParaRPr lang="en-GB"/>
          </a:p>
        </p:txBody>
      </p:sp>
    </p:spTree>
    <p:extLst>
      <p:ext uri="{BB962C8B-B14F-4D97-AF65-F5344CB8AC3E}">
        <p14:creationId xmlns:p14="http://schemas.microsoft.com/office/powerpoint/2010/main" val="2523851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8A7EC3-EC35-4AAF-9E38-1B70E847A9C4}" type="slidenum">
              <a:rPr lang="en-GB" smtClean="0"/>
              <a:t>21</a:t>
            </a:fld>
            <a:endParaRPr lang="en-GB"/>
          </a:p>
        </p:txBody>
      </p:sp>
    </p:spTree>
    <p:extLst>
      <p:ext uri="{BB962C8B-B14F-4D97-AF65-F5344CB8AC3E}">
        <p14:creationId xmlns:p14="http://schemas.microsoft.com/office/powerpoint/2010/main" val="31404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F33E7-90CD-271C-5A5E-F0FE24730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43652-1454-A186-C00F-3B74103BD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CF7E2-A0AD-513D-2E44-E6CD7D2B434B}"/>
              </a:ext>
            </a:extLst>
          </p:cNvPr>
          <p:cNvSpPr>
            <a:spLocks noGrp="1"/>
          </p:cNvSpPr>
          <p:nvPr>
            <p:ph type="body" idx="1"/>
          </p:nvPr>
        </p:nvSpPr>
        <p:spPr/>
        <p:txBody>
          <a:bodyPr/>
          <a:lstStyle/>
          <a:p>
            <a:r>
              <a:rPr lang="en-GB"/>
              <a:t>
---
Both involve systemic failures impacting care quality, with warning signs including poor management, inadequate resources, and recurring neglectful practices.
Image source: Microsoft 365 content library
</a:t>
            </a:r>
          </a:p>
        </p:txBody>
      </p:sp>
      <p:sp>
        <p:nvSpPr>
          <p:cNvPr id="4" name="Slide Number Placeholder 3">
            <a:extLst>
              <a:ext uri="{FF2B5EF4-FFF2-40B4-BE49-F238E27FC236}">
                <a16:creationId xmlns:a16="http://schemas.microsoft.com/office/drawing/2014/main" id="{7D2D3509-9DE2-A3B7-8948-B09EAA8827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A7EC3-EC35-4AAF-9E38-1B70E847A9C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876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B3CB-A750-9C00-A36A-87C61EE85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FA432-362D-3911-0310-BFF5D3DD1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D8115-194D-0D63-5F1E-3A8C4C4FB4DD}"/>
              </a:ext>
            </a:extLst>
          </p:cNvPr>
          <p:cNvSpPr>
            <a:spLocks noGrp="1"/>
          </p:cNvSpPr>
          <p:nvPr>
            <p:ph type="body" idx="1"/>
          </p:nvPr>
        </p:nvSpPr>
        <p:spPr/>
        <p:txBody>
          <a:bodyPr/>
          <a:lstStyle/>
          <a:p>
            <a:r>
              <a:rPr lang="en-GB"/>
              <a:t>
---
Organisational abuse is broader and intentional or systemic harm, whereas acts of omission specifically refer to failures to act, often due to neglect or oversight.
Image source: Microsoft 365 content library
</a:t>
            </a:r>
          </a:p>
        </p:txBody>
      </p:sp>
      <p:sp>
        <p:nvSpPr>
          <p:cNvPr id="4" name="Slide Number Placeholder 3">
            <a:extLst>
              <a:ext uri="{FF2B5EF4-FFF2-40B4-BE49-F238E27FC236}">
                <a16:creationId xmlns:a16="http://schemas.microsoft.com/office/drawing/2014/main" id="{12919DB5-E3B3-1D7D-591D-BB16991FA3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A7EC3-EC35-4AAF-9E38-1B70E847A9C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21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8A7EC3-EC35-4AAF-9E38-1B70E847A9C4}" type="slidenum">
              <a:rPr lang="en-GB" smtClean="0"/>
              <a:t>24</a:t>
            </a:fld>
            <a:endParaRPr lang="en-GB"/>
          </a:p>
        </p:txBody>
      </p:sp>
    </p:spTree>
    <p:extLst>
      <p:ext uri="{BB962C8B-B14F-4D97-AF65-F5344CB8AC3E}">
        <p14:creationId xmlns:p14="http://schemas.microsoft.com/office/powerpoint/2010/main" val="2501250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Consistent delays, omissions in treatment, lack of personalised care, and unprofessional behaviour by staff may indicate organisational failings.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25</a:t>
            </a:fld>
            <a:endParaRPr lang="en-GB"/>
          </a:p>
        </p:txBody>
      </p:sp>
    </p:spTree>
    <p:extLst>
      <p:ext uri="{BB962C8B-B14F-4D97-AF65-F5344CB8AC3E}">
        <p14:creationId xmlns:p14="http://schemas.microsoft.com/office/powerpoint/2010/main" val="2256890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7700-9DE1-6B76-B2C2-0AA9AEFED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DBF09-98C1-ECDB-FE44-E7F7DACA6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8237F-F08E-2037-1815-DE7904FEF29B}"/>
              </a:ext>
            </a:extLst>
          </p:cNvPr>
          <p:cNvSpPr>
            <a:spLocks noGrp="1"/>
          </p:cNvSpPr>
          <p:nvPr>
            <p:ph type="body" idx="1"/>
          </p:nvPr>
        </p:nvSpPr>
        <p:spPr/>
        <p:txBody>
          <a:bodyPr/>
          <a:lstStyle/>
          <a:p>
            <a:r>
              <a:rPr lang="en-GB"/>
              <a:t>
---
Consistent delays, omissions in treatment, lack of personalised care, and unprofessional behaviour by staff may indicate organisational failings.
Image source: Microsoft 365 content library
</a:t>
            </a:r>
          </a:p>
        </p:txBody>
      </p:sp>
      <p:sp>
        <p:nvSpPr>
          <p:cNvPr id="4" name="Slide Number Placeholder 3">
            <a:extLst>
              <a:ext uri="{FF2B5EF4-FFF2-40B4-BE49-F238E27FC236}">
                <a16:creationId xmlns:a16="http://schemas.microsoft.com/office/drawing/2014/main" id="{271E04C7-7100-C382-69E5-FC08E9D49EDA}"/>
              </a:ext>
            </a:extLst>
          </p:cNvPr>
          <p:cNvSpPr>
            <a:spLocks noGrp="1"/>
          </p:cNvSpPr>
          <p:nvPr>
            <p:ph type="sldNum" sz="quarter" idx="5"/>
          </p:nvPr>
        </p:nvSpPr>
        <p:spPr/>
        <p:txBody>
          <a:bodyPr/>
          <a:lstStyle/>
          <a:p>
            <a:fld id="{1C8A7EC3-EC35-4AAF-9E38-1B70E847A9C4}" type="slidenum">
              <a:rPr lang="en-GB" smtClean="0"/>
              <a:t>26</a:t>
            </a:fld>
            <a:endParaRPr lang="en-GB"/>
          </a:p>
        </p:txBody>
      </p:sp>
    </p:spTree>
    <p:extLst>
      <p:ext uri="{BB962C8B-B14F-4D97-AF65-F5344CB8AC3E}">
        <p14:creationId xmlns:p14="http://schemas.microsoft.com/office/powerpoint/2010/main" val="69825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7B2A9-3572-BBE8-37EC-7F593E2D7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F04F9-D97C-D5E0-15FF-BC5F5ECAE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22317-6839-09B2-0742-317967F40871}"/>
              </a:ext>
            </a:extLst>
          </p:cNvPr>
          <p:cNvSpPr>
            <a:spLocks noGrp="1"/>
          </p:cNvSpPr>
          <p:nvPr>
            <p:ph type="body" idx="1"/>
          </p:nvPr>
        </p:nvSpPr>
        <p:spPr/>
        <p:txBody>
          <a:bodyPr/>
          <a:lstStyle/>
          <a:p>
            <a:r>
              <a:rPr lang="en-GB"/>
              <a:t>
---
Consistent delays, omissions in treatment, lack of personalised care, and unprofessional behaviour by staff may indicate organisational failings.
Image source: Microsoft 365 content library
</a:t>
            </a:r>
          </a:p>
        </p:txBody>
      </p:sp>
      <p:sp>
        <p:nvSpPr>
          <p:cNvPr id="4" name="Slide Number Placeholder 3">
            <a:extLst>
              <a:ext uri="{FF2B5EF4-FFF2-40B4-BE49-F238E27FC236}">
                <a16:creationId xmlns:a16="http://schemas.microsoft.com/office/drawing/2014/main" id="{946A83CD-C4CC-A249-F97E-5968D0027B47}"/>
              </a:ext>
            </a:extLst>
          </p:cNvPr>
          <p:cNvSpPr>
            <a:spLocks noGrp="1"/>
          </p:cNvSpPr>
          <p:nvPr>
            <p:ph type="sldNum" sz="quarter" idx="5"/>
          </p:nvPr>
        </p:nvSpPr>
        <p:spPr/>
        <p:txBody>
          <a:bodyPr/>
          <a:lstStyle/>
          <a:p>
            <a:fld id="{1C8A7EC3-EC35-4AAF-9E38-1B70E847A9C4}" type="slidenum">
              <a:rPr lang="en-GB" smtClean="0"/>
              <a:t>27</a:t>
            </a:fld>
            <a:endParaRPr lang="en-GB"/>
          </a:p>
        </p:txBody>
      </p:sp>
    </p:spTree>
    <p:extLst>
      <p:ext uri="{BB962C8B-B14F-4D97-AF65-F5344CB8AC3E}">
        <p14:creationId xmlns:p14="http://schemas.microsoft.com/office/powerpoint/2010/main" val="1614538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D37F-0403-BF61-B0B4-FCC5DF6BF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23A6B-AF1F-013D-B4F9-B654DB480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29F85-09BA-672F-B5F9-5CF0A84362AD}"/>
              </a:ext>
            </a:extLst>
          </p:cNvPr>
          <p:cNvSpPr>
            <a:spLocks noGrp="1"/>
          </p:cNvSpPr>
          <p:nvPr>
            <p:ph type="body" idx="1"/>
          </p:nvPr>
        </p:nvSpPr>
        <p:spPr/>
        <p:txBody>
          <a:bodyPr/>
          <a:lstStyle/>
          <a:p>
            <a:r>
              <a:rPr lang="en-GB"/>
              <a:t>
---
Consistent delays, omissions in treatment, lack of personalised care, and unprofessional behaviour by staff may indicate organisational failings.
Image source: Microsoft 365 content library
</a:t>
            </a:r>
          </a:p>
        </p:txBody>
      </p:sp>
      <p:sp>
        <p:nvSpPr>
          <p:cNvPr id="4" name="Slide Number Placeholder 3">
            <a:extLst>
              <a:ext uri="{FF2B5EF4-FFF2-40B4-BE49-F238E27FC236}">
                <a16:creationId xmlns:a16="http://schemas.microsoft.com/office/drawing/2014/main" id="{8D9D0BA1-2315-2B56-81D9-C620A6E85D23}"/>
              </a:ext>
            </a:extLst>
          </p:cNvPr>
          <p:cNvSpPr>
            <a:spLocks noGrp="1"/>
          </p:cNvSpPr>
          <p:nvPr>
            <p:ph type="sldNum" sz="quarter" idx="5"/>
          </p:nvPr>
        </p:nvSpPr>
        <p:spPr/>
        <p:txBody>
          <a:bodyPr/>
          <a:lstStyle/>
          <a:p>
            <a:fld id="{1C8A7EC3-EC35-4AAF-9E38-1B70E847A9C4}" type="slidenum">
              <a:rPr lang="en-GB" smtClean="0"/>
              <a:t>28</a:t>
            </a:fld>
            <a:endParaRPr lang="en-GB"/>
          </a:p>
        </p:txBody>
      </p:sp>
    </p:spTree>
    <p:extLst>
      <p:ext uri="{BB962C8B-B14F-4D97-AF65-F5344CB8AC3E}">
        <p14:creationId xmlns:p14="http://schemas.microsoft.com/office/powerpoint/2010/main" val="3975309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consequences of abuse and omissions include physical harm, emotional distress, loss of dignity, and diminished trust in care services.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29</a:t>
            </a:fld>
            <a:endParaRPr lang="en-GB"/>
          </a:p>
        </p:txBody>
      </p:sp>
    </p:spTree>
    <p:extLst>
      <p:ext uri="{BB962C8B-B14F-4D97-AF65-F5344CB8AC3E}">
        <p14:creationId xmlns:p14="http://schemas.microsoft.com/office/powerpoint/2010/main" val="113733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https://office.com?path=9fb2bf03-f9f2-42d1-a7b5-cc0653f6a6b9
Overview, Investigation Findings, Key Lessons for Management (Part 1), Key Lessons for Management (Part 2), Key Lessons for Management (Part 3), Conclusion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404165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8A7EC3-EC35-4AAF-9E38-1B70E847A9C4}" type="slidenum">
              <a:rPr lang="en-GB" smtClean="0"/>
              <a:t>30</a:t>
            </a:fld>
            <a:endParaRPr lang="en-GB"/>
          </a:p>
        </p:txBody>
      </p:sp>
    </p:spTree>
    <p:extLst>
      <p:ext uri="{BB962C8B-B14F-4D97-AF65-F5344CB8AC3E}">
        <p14:creationId xmlns:p14="http://schemas.microsoft.com/office/powerpoint/2010/main" val="311708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Care homes, hospitals, and supported living environments are commonly at risk due to complex needs, high dependency, and organisational challenges, which can contribute to abusive or neglectful situations.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31</a:t>
            </a:fld>
            <a:endParaRPr lang="en-GB"/>
          </a:p>
        </p:txBody>
      </p:sp>
    </p:spTree>
    <p:extLst>
      <p:ext uri="{BB962C8B-B14F-4D97-AF65-F5344CB8AC3E}">
        <p14:creationId xmlns:p14="http://schemas.microsoft.com/office/powerpoint/2010/main" val="339105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Staff shortages, inadequate training, poor communication, and resource constraints are systemic risk factors that can contribute to organisational abuse and neglect.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32</a:t>
            </a:fld>
            <a:endParaRPr lang="en-GB"/>
          </a:p>
        </p:txBody>
      </p:sp>
    </p:spTree>
    <p:extLst>
      <p:ext uri="{BB962C8B-B14F-4D97-AF65-F5344CB8AC3E}">
        <p14:creationId xmlns:p14="http://schemas.microsoft.com/office/powerpoint/2010/main" val="2080977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Leadership practices and organisational culture greatly impact care standards; cultures that tolerate poor practices or fail to promote safeguarding increase the likelihood of abuse and neglect.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33</a:t>
            </a:fld>
            <a:endParaRPr lang="en-GB"/>
          </a:p>
        </p:txBody>
      </p:sp>
    </p:spTree>
    <p:extLst>
      <p:ext uri="{BB962C8B-B14F-4D97-AF65-F5344CB8AC3E}">
        <p14:creationId xmlns:p14="http://schemas.microsoft.com/office/powerpoint/2010/main" val="1247132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8A7EC3-EC35-4AAF-9E38-1B70E847A9C4}" type="slidenum">
              <a:rPr lang="en-GB" smtClean="0"/>
              <a:t>34</a:t>
            </a:fld>
            <a:endParaRPr lang="en-GB"/>
          </a:p>
        </p:txBody>
      </p:sp>
    </p:spTree>
    <p:extLst>
      <p:ext uri="{BB962C8B-B14F-4D97-AF65-F5344CB8AC3E}">
        <p14:creationId xmlns:p14="http://schemas.microsoft.com/office/powerpoint/2010/main" val="445334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Care settings must have clear processes for reporting concerns, including designated safeguarding leads and protocols to protect individuals from harm.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35</a:t>
            </a:fld>
            <a:endParaRPr lang="en-GB"/>
          </a:p>
        </p:txBody>
      </p:sp>
    </p:spTree>
    <p:extLst>
      <p:ext uri="{BB962C8B-B14F-4D97-AF65-F5344CB8AC3E}">
        <p14:creationId xmlns:p14="http://schemas.microsoft.com/office/powerpoint/2010/main" val="4263032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Fear of retaliation, lack of awareness, and organisational culture may prevent reporting. Encouraging open communication and protecting reporters are essential for overcoming these barriers.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36</a:t>
            </a:fld>
            <a:endParaRPr lang="en-GB"/>
          </a:p>
        </p:txBody>
      </p:sp>
    </p:spTree>
    <p:extLst>
      <p:ext uri="{BB962C8B-B14F-4D97-AF65-F5344CB8AC3E}">
        <p14:creationId xmlns:p14="http://schemas.microsoft.com/office/powerpoint/2010/main" val="676303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Whistleblowing enables staff and others to raise concerns safely. External bodies provide oversight and ensure accountability to uphold care standards.
Image source: Microsoft 365 content library
</a:t>
            </a:r>
          </a:p>
        </p:txBody>
      </p:sp>
      <p:sp>
        <p:nvSpPr>
          <p:cNvPr id="4" name="Slide Number Placeholder 3"/>
          <p:cNvSpPr>
            <a:spLocks noGrp="1"/>
          </p:cNvSpPr>
          <p:nvPr>
            <p:ph type="sldNum" sz="quarter" idx="5"/>
          </p:nvPr>
        </p:nvSpPr>
        <p:spPr/>
        <p:txBody>
          <a:bodyPr/>
          <a:lstStyle/>
          <a:p>
            <a:fld id="{1C8A7EC3-EC35-4AAF-9E38-1B70E847A9C4}" type="slidenum">
              <a:rPr lang="en-GB" smtClean="0"/>
              <a:t>37</a:t>
            </a:fld>
            <a:endParaRPr lang="en-GB"/>
          </a:p>
        </p:txBody>
      </p:sp>
    </p:spTree>
    <p:extLst>
      <p:ext uri="{BB962C8B-B14F-4D97-AF65-F5344CB8AC3E}">
        <p14:creationId xmlns:p14="http://schemas.microsoft.com/office/powerpoint/2010/main" val="513091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Organisational abuse, neglect, and acts of omission present serious challenges in care settings. Awareness, recognition, reporting, and systemic improvements are essential to safeguard vulnerable individuals and uphold care standards.</a:t>
            </a:r>
          </a:p>
        </p:txBody>
      </p:sp>
      <p:sp>
        <p:nvSpPr>
          <p:cNvPr id="4" name="Slide Number Placeholder 3"/>
          <p:cNvSpPr>
            <a:spLocks noGrp="1"/>
          </p:cNvSpPr>
          <p:nvPr>
            <p:ph type="sldNum" sz="quarter" idx="5"/>
          </p:nvPr>
        </p:nvSpPr>
        <p:spPr/>
        <p:txBody>
          <a:bodyPr/>
          <a:lstStyle/>
          <a:p>
            <a:fld id="{1C8A7EC3-EC35-4AAF-9E38-1B70E847A9C4}" type="slidenum">
              <a:rPr lang="en-GB" smtClean="0"/>
              <a:t>38</a:t>
            </a:fld>
            <a:endParaRPr lang="en-GB"/>
          </a:p>
        </p:txBody>
      </p:sp>
    </p:spTree>
    <p:extLst>
      <p:ext uri="{BB962C8B-B14F-4D97-AF65-F5344CB8AC3E}">
        <p14:creationId xmlns:p14="http://schemas.microsoft.com/office/powerpoint/2010/main" val="2585257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3D21E-F86D-6CE8-76CB-B68DBACC1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E89EA-F0DC-560F-535F-2E7C60440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55406-558D-F2D5-1899-0B12DCE82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C0D4EE-D6A0-4A02-60D7-7B32D645C565}"/>
              </a:ext>
            </a:extLst>
          </p:cNvPr>
          <p:cNvSpPr>
            <a:spLocks noGrp="1"/>
          </p:cNvSpPr>
          <p:nvPr>
            <p:ph type="sldNum" sz="quarter" idx="5"/>
          </p:nvPr>
        </p:nvSpPr>
        <p:spPr/>
        <p:txBody>
          <a:bodyPr/>
          <a:lstStyle/>
          <a:p>
            <a:fld id="{1C8A7EC3-EC35-4AAF-9E38-1B70E847A9C4}" type="slidenum">
              <a:rPr lang="en-GB" smtClean="0"/>
              <a:t>39</a:t>
            </a:fld>
            <a:endParaRPr lang="en-GB"/>
          </a:p>
        </p:txBody>
      </p:sp>
    </p:spTree>
    <p:extLst>
      <p:ext uri="{BB962C8B-B14F-4D97-AF65-F5344CB8AC3E}">
        <p14:creationId xmlns:p14="http://schemas.microsoft.com/office/powerpoint/2010/main" val="214094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90B7-D215-BFBA-A28B-F0312FF8D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31AE0-458D-FC5E-402F-B4B26D46A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19F18-6849-F411-A8C6-DEEC862475BF}"/>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A1EC7DB8-DA01-56B1-8BD2-2EE59CAD80C7}"/>
              </a:ext>
            </a:extLst>
          </p:cNvPr>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212679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7BC8-1C6A-73E6-ECA0-116D40350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22B86-CBD2-479F-3283-4AE280041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20A59-1508-46AB-ED53-3FC55740AE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488B16-8D3C-FFB3-C749-D903655F73AA}"/>
              </a:ext>
            </a:extLst>
          </p:cNvPr>
          <p:cNvSpPr>
            <a:spLocks noGrp="1"/>
          </p:cNvSpPr>
          <p:nvPr>
            <p:ph type="sldNum" sz="quarter" idx="5"/>
          </p:nvPr>
        </p:nvSpPr>
        <p:spPr/>
        <p:txBody>
          <a:bodyPr/>
          <a:lstStyle/>
          <a:p>
            <a:fld id="{1C8A7EC3-EC35-4AAF-9E38-1B70E847A9C4}" type="slidenum">
              <a:rPr lang="en-GB" smtClean="0"/>
              <a:t>40</a:t>
            </a:fld>
            <a:endParaRPr lang="en-GB"/>
          </a:p>
        </p:txBody>
      </p:sp>
    </p:spTree>
    <p:extLst>
      <p:ext uri="{BB962C8B-B14F-4D97-AF65-F5344CB8AC3E}">
        <p14:creationId xmlns:p14="http://schemas.microsoft.com/office/powerpoint/2010/main" val="323219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5B4C-673B-12A7-5855-9BAEED2F6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64A46-D14D-072E-1084-E9CAEB187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7EA23-2D61-B239-3CDD-8A7A4213F00C}"/>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3324F325-EBF0-04E6-B058-682726D37681}"/>
              </a:ext>
            </a:extLst>
          </p:cNvPr>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233124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F71D-EB39-9D27-678E-870138E8A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3961A-932D-F554-1FDF-0AAB0A2E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8DCC0-D42A-22F2-5767-460A5E9C01D5}"/>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0D726AA3-F173-4E34-662A-3DA94066EA6E}"/>
              </a:ext>
            </a:extLst>
          </p:cNvPr>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3696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A71F-6CA6-0C5E-D6D9-5386A93F0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58336-62FF-9C47-9BF1-DF2B8170C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C2F58-957F-89A2-6390-27C0B501BA30}"/>
              </a:ext>
            </a:extLst>
          </p:cNvPr>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a:extLst>
              <a:ext uri="{FF2B5EF4-FFF2-40B4-BE49-F238E27FC236}">
                <a16:creationId xmlns:a16="http://schemas.microsoft.com/office/drawing/2014/main" id="{E9A72443-C328-761F-3253-97A667F73684}"/>
              </a:ext>
            </a:extLst>
          </p:cNvPr>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26029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https://office.com?path=9fb2bf03-f9f2-42d1-a7b5-cc0653f6a6b9
Between July 2022 and early 2023, multiple whistleblower reports raised serious safeguarding concerns at Conifer Lodge, a care facility located in South Shields, Tyne and Wear. These reports focused primarily on the conduct of the manager, William Malcolm, who was accused of engaging in inappropriate behavior with residents. Allegations included simulated sexual acts, unwanted physical contact, and verbal abuse. The gravity of these claims led to Malcolm's suspension and subsequent criminal charges. His trial is scheduled for February 2025. The overview highlights the initial emergence of concerns and sets the stage for understanding the broader implications of the safeguarding failures at the facility.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145560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9946-F01D-C56E-2AE3-75DDCC658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844D5-895B-EE5A-CD86-D32FB1153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FEB3-E0D6-B2E3-5490-D5EF9A6929E7}"/>
              </a:ext>
            </a:extLst>
          </p:cNvPr>
          <p:cNvSpPr>
            <a:spLocks noGrp="1"/>
          </p:cNvSpPr>
          <p:nvPr>
            <p:ph type="body" idx="1"/>
          </p:nvPr>
        </p:nvSpPr>
        <p:spPr/>
        <p:txBody>
          <a:bodyPr/>
          <a:lstStyle/>
          <a:p>
            <a:r>
              <a:rPr lang="en-US"/>
              <a:t>
---
This slide references information from the following file: https://office.com?path=9fb2bf03-f9f2-42d1-a7b5-cc0653f6a6b9
Overview, Investigation Findings, Key Lessons for Management (Part 1), Key Lessons for Management (Part 2), Key Lessons for Management (Part 3), Conclusion
</a:t>
            </a:r>
          </a:p>
        </p:txBody>
      </p:sp>
      <p:sp>
        <p:nvSpPr>
          <p:cNvPr id="4" name="Slide Number Placeholder 3">
            <a:extLst>
              <a:ext uri="{FF2B5EF4-FFF2-40B4-BE49-F238E27FC236}">
                <a16:creationId xmlns:a16="http://schemas.microsoft.com/office/drawing/2014/main" id="{F916F348-F2CE-C300-EB19-97E663D844C2}"/>
              </a:ext>
            </a:extLst>
          </p:cNvPr>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4011958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2369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49675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2823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63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5568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30482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0125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05097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415280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11/14/2025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6086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70404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967962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1217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864906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11/14/2025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78241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40149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86232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68330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239935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85325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73279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0C50CD-E178-4744-9B35-B2F624D6C5E9}"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665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03533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46446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17417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258085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338583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5510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259508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852041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453487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19714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234524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016299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11/14/2025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24021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9091155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57217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5775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18733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5386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0C50CD-E178-4744-9B35-B2F624D6C5E9}"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801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77633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6567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92D050"/>
            </a:gs>
            <a:gs pos="100000">
              <a:schemeClr val="bg1">
                <a:shade val="64000"/>
                <a:lumMod val="88000"/>
              </a:schemeClr>
            </a:gs>
          </a:gsLst>
          <a:lin ang="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0C50CD-E178-4744-9B35-B2F624D6C5E9}" type="datetimeFigureOut">
              <a:rPr lang="en-US" smtClean="0"/>
              <a:pPr/>
              <a:t>11/14/2025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8CC95F-0247-41B6-91CF-DC97C76A7088}" type="slidenum">
              <a:rPr lang="en-US" smtClean="0"/>
              <a:pPr/>
              <a:t>‹#›</a:t>
            </a:fld>
            <a:endParaRPr lang="en-US"/>
          </a:p>
        </p:txBody>
      </p:sp>
    </p:spTree>
    <p:extLst>
      <p:ext uri="{BB962C8B-B14F-4D97-AF65-F5344CB8AC3E}">
        <p14:creationId xmlns:p14="http://schemas.microsoft.com/office/powerpoint/2010/main" val="2385697187"/>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92D050"/>
            </a:gs>
            <a:gs pos="100000">
              <a:schemeClr val="bg1">
                <a:shade val="64000"/>
                <a:lumMod val="88000"/>
              </a:schemeClr>
            </a:gs>
          </a:gsLst>
          <a:lin ang="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0C50CD-E178-4744-9B35-B2F624D6C5E9}" type="datetimeFigureOut">
              <a:rPr lang="en-US" smtClean="0"/>
              <a:pPr/>
              <a:t>11/14/2025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8CC95F-0247-41B6-91CF-DC97C76A7088}" type="slidenum">
              <a:rPr lang="en-US" smtClean="0"/>
              <a:pPr/>
              <a:t>‹#›</a:t>
            </a:fld>
            <a:endParaRPr lang="en-US"/>
          </a:p>
        </p:txBody>
      </p:sp>
    </p:spTree>
    <p:extLst>
      <p:ext uri="{BB962C8B-B14F-4D97-AF65-F5344CB8AC3E}">
        <p14:creationId xmlns:p14="http://schemas.microsoft.com/office/powerpoint/2010/main" val="153365755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hyperlink" Target="https://creativecommons.org/licenses/by-sa/3.0/" TargetMode="External"/><Relationship Id="rId4" Type="http://schemas.openxmlformats.org/officeDocument/2006/relationships/hyperlink" Target="https://tatum-myth.blogspot.com/2020/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hyperlink" Target="https://creativecommons.org/licenses/by-sa/3.0/" TargetMode="External"/><Relationship Id="rId4" Type="http://schemas.openxmlformats.org/officeDocument/2006/relationships/hyperlink" Target="https://tatum-myth.blogspot.com/2020/0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hyperlink" Target="https://creativecommons.org/licenses/by-sa/3.0/" TargetMode="External"/><Relationship Id="rId4" Type="http://schemas.openxmlformats.org/officeDocument/2006/relationships/hyperlink" Target="https://tatum-myth.blogspot.com/2020/0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1"/><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s://www.rawpixel.com/search/abu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hyperlink" Target="https://devpolicy.org/family-protection-orders-in-the-pacific-region-2023032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hyperlink" Target="https://www.picpedia.org/highway-signs/p/policie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3" Type="http://schemas.openxmlformats.org/officeDocument/2006/relationships/hyperlink" Target="https://www.local.gov.uk/our-support/partners-care-and-health/safeguarding-resources/organisational-abuse-resources" TargetMode="External"/><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southtyneside.gov.uk/article/4382"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pixabay.com/fr/illustrations/merci-note-merci-noter-message-1428147/"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of the hand">
            <a:extLst>
              <a:ext uri="{FF2B5EF4-FFF2-40B4-BE49-F238E27FC236}">
                <a16:creationId xmlns:a16="http://schemas.microsoft.com/office/drawing/2014/main" id="{C5EFE988-03FA-4D5E-9BA9-083558B90B29}"/>
              </a:ext>
            </a:extLst>
          </p:cNvPr>
          <p:cNvPicPr>
            <a:picLocks noChangeAspect="1"/>
          </p:cNvPicPr>
          <p:nvPr/>
        </p:nvPicPr>
        <p:blipFill>
          <a:blip r:embed="rId3"/>
          <a:srcRect l="19333" r="26979" b="2"/>
          <a:stretch>
            <a:fillRect/>
          </a:stretch>
        </p:blipFill>
        <p:spPr>
          <a:xfrm>
            <a:off x="7315200" y="10"/>
            <a:ext cx="4876800" cy="6857990"/>
          </a:xfrm>
          <a:prstGeom prst="rect">
            <a:avLst/>
          </a:prstGeom>
        </p:spPr>
      </p:pic>
      <p:sp>
        <p:nvSpPr>
          <p:cNvPr id="2" name="Title 1">
            <a:extLst>
              <a:ext uri="{FF2B5EF4-FFF2-40B4-BE49-F238E27FC236}">
                <a16:creationId xmlns:a16="http://schemas.microsoft.com/office/drawing/2014/main" id="{46F2E0DE-E8B1-8817-47FA-B07768E370E6}"/>
              </a:ext>
            </a:extLst>
          </p:cNvPr>
          <p:cNvSpPr>
            <a:spLocks noGrp="1"/>
          </p:cNvSpPr>
          <p:nvPr>
            <p:ph type="ctrTitle"/>
          </p:nvPr>
        </p:nvSpPr>
        <p:spPr>
          <a:xfrm>
            <a:off x="154665" y="1384183"/>
            <a:ext cx="7071919" cy="1807593"/>
          </a:xfrm>
        </p:spPr>
        <p:txBody>
          <a:bodyPr>
            <a:normAutofit fontScale="90000"/>
          </a:bodyPr>
          <a:lstStyle/>
          <a:p>
            <a:r>
              <a:rPr lang="en-GB" sz="3700" b="1" dirty="0"/>
              <a:t>Understanding Organisational Abuse, Neglect, and Acts of Omission</a:t>
            </a:r>
          </a:p>
        </p:txBody>
      </p:sp>
      <p:sp>
        <p:nvSpPr>
          <p:cNvPr id="3" name="Subtitle 2">
            <a:extLst>
              <a:ext uri="{FF2B5EF4-FFF2-40B4-BE49-F238E27FC236}">
                <a16:creationId xmlns:a16="http://schemas.microsoft.com/office/drawing/2014/main" id="{E609C1CB-813A-08B7-EB4D-4292B4C3FABD}"/>
              </a:ext>
            </a:extLst>
          </p:cNvPr>
          <p:cNvSpPr>
            <a:spLocks noGrp="1"/>
          </p:cNvSpPr>
          <p:nvPr>
            <p:ph type="subTitle" idx="1"/>
          </p:nvPr>
        </p:nvSpPr>
        <p:spPr>
          <a:xfrm>
            <a:off x="154665" y="4165600"/>
            <a:ext cx="6883698" cy="1371599"/>
          </a:xfrm>
        </p:spPr>
        <p:txBody>
          <a:bodyPr>
            <a:normAutofit/>
          </a:bodyPr>
          <a:lstStyle/>
          <a:p>
            <a:r>
              <a:rPr lang="en-GB" sz="2400" i="1" cap="none" dirty="0">
                <a:solidFill>
                  <a:schemeClr val="tx1"/>
                </a:solidFill>
                <a:latin typeface="Trebuchet MS" panose="020B0603020202020204" pitchFamily="34" charset="0"/>
              </a:rPr>
              <a:t>Promoting safer environments by recognising and reporting issues</a:t>
            </a:r>
          </a:p>
        </p:txBody>
      </p:sp>
    </p:spTree>
    <p:extLst>
      <p:ext uri="{BB962C8B-B14F-4D97-AF65-F5344CB8AC3E}">
        <p14:creationId xmlns:p14="http://schemas.microsoft.com/office/powerpoint/2010/main" val="111988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7439F-B2BC-CB5C-781A-56C246BC57EA}"/>
            </a:ext>
          </a:extLst>
        </p:cNvPr>
        <p:cNvGrpSpPr/>
        <p:nvPr/>
      </p:nvGrpSpPr>
      <p:grpSpPr>
        <a:xfrm>
          <a:off x="0" y="0"/>
          <a:ext cx="0" cy="0"/>
          <a:chOff x="0" y="0"/>
          <a:chExt cx="0" cy="0"/>
        </a:xfrm>
      </p:grpSpPr>
      <p:pic>
        <p:nvPicPr>
          <p:cNvPr id="10"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2E622-4F8B-6F86-EF2D-EC437AEDD1F7}"/>
              </a:ext>
            </a:extLst>
          </p:cNvPr>
          <p:cNvSpPr>
            <a:spLocks noGrp="1"/>
          </p:cNvSpPr>
          <p:nvPr>
            <p:ph type="title"/>
          </p:nvPr>
        </p:nvSpPr>
        <p:spPr>
          <a:xfrm>
            <a:off x="641074" y="1588878"/>
            <a:ext cx="2844002" cy="3680244"/>
          </a:xfrm>
        </p:spPr>
        <p:txBody>
          <a:bodyPr vert="horz" lIns="91440" tIns="45720" rIns="91440" bIns="45720" rtlCol="0" anchor="ctr">
            <a:normAutofit/>
          </a:bodyPr>
          <a:lstStyle/>
          <a:p>
            <a:pPr algn="l"/>
            <a:r>
              <a:rPr lang="en-US" sz="4400" b="1" dirty="0"/>
              <a:t>Overview</a:t>
            </a:r>
          </a:p>
        </p:txBody>
      </p:sp>
      <p:pic>
        <p:nvPicPr>
          <p:cNvPr id="18" name="Picture 1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 name="Content Placeholder 4">
            <a:extLst>
              <a:ext uri="{FF2B5EF4-FFF2-40B4-BE49-F238E27FC236}">
                <a16:creationId xmlns:a16="http://schemas.microsoft.com/office/drawing/2014/main" id="{8D8AC161-359C-5036-FE72-0166E62E77BF}"/>
              </a:ext>
            </a:extLst>
          </p:cNvPr>
          <p:cNvSpPr>
            <a:spLocks noGrp="1"/>
          </p:cNvSpPr>
          <p:nvPr>
            <p:ph idx="1"/>
          </p:nvPr>
        </p:nvSpPr>
        <p:spPr>
          <a:xfrm>
            <a:off x="4292867" y="1049695"/>
            <a:ext cx="7777213" cy="4758611"/>
          </a:xfrm>
        </p:spPr>
        <p:txBody>
          <a:bodyPr vert="horz" lIns="91440" tIns="45720" rIns="91440" bIns="45720" rtlCol="0" anchor="ctr">
            <a:normAutofit/>
          </a:bodyPr>
          <a:lstStyle/>
          <a:p>
            <a:pPr marL="0" indent="0">
              <a:buNone/>
            </a:pPr>
            <a:r>
              <a:rPr lang="en-US" sz="2000" b="1" cap="none" dirty="0">
                <a:latin typeface="Trebuchet MS" panose="020B0603020202020204" pitchFamily="34" charset="0"/>
              </a:rPr>
              <a:t>Specialisms / Services</a:t>
            </a:r>
          </a:p>
          <a:p>
            <a:r>
              <a:rPr lang="en-US" sz="2000" cap="none" dirty="0">
                <a:latin typeface="Trebuchet MS" panose="020B0603020202020204" pitchFamily="34" charset="0"/>
              </a:rPr>
              <a:t>Caring for adults under 65 yrs</a:t>
            </a:r>
          </a:p>
          <a:p>
            <a:r>
              <a:rPr lang="en-US" sz="2000" cap="none" dirty="0">
                <a:latin typeface="Trebuchet MS" panose="020B0603020202020204" pitchFamily="34" charset="0"/>
              </a:rPr>
              <a:t>Dementia</a:t>
            </a:r>
          </a:p>
          <a:p>
            <a:r>
              <a:rPr lang="en-US" sz="2000" cap="none" dirty="0">
                <a:latin typeface="Trebuchet MS" panose="020B0603020202020204" pitchFamily="34" charset="0"/>
              </a:rPr>
              <a:t>Learning Disabilities</a:t>
            </a:r>
          </a:p>
          <a:p>
            <a:r>
              <a:rPr lang="en-US" sz="2000" cap="none" dirty="0">
                <a:latin typeface="Trebuchet MS" panose="020B0603020202020204" pitchFamily="34" charset="0"/>
              </a:rPr>
              <a:t>Physical disabilities</a:t>
            </a:r>
          </a:p>
          <a:p>
            <a:endParaRPr lang="en-US" sz="2000" cap="none" dirty="0">
              <a:latin typeface="Trebuchet MS" panose="020B0603020202020204" pitchFamily="34" charset="0"/>
            </a:endParaRPr>
          </a:p>
          <a:p>
            <a:pPr marL="0" indent="0">
              <a:buNone/>
            </a:pPr>
            <a:r>
              <a:rPr lang="en-US" sz="2000" cap="none" dirty="0">
                <a:solidFill>
                  <a:srgbClr val="FF0000"/>
                </a:solidFill>
                <a:latin typeface="Trebuchet MS" panose="020B0603020202020204" pitchFamily="34" charset="0"/>
              </a:rPr>
              <a:t>Between July 2022 and early 2023, whistleblower reports and subsequent investigations revealed serious safeguarding concerns at Conifer Lodge, centering on the conduct of the Home manager (who was a registered nurse)</a:t>
            </a:r>
          </a:p>
          <a:p>
            <a:endParaRPr lang="en-US" dirty="0"/>
          </a:p>
        </p:txBody>
      </p:sp>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7769528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A8E6F-6855-7661-9361-F5D9824DABD0}"/>
            </a:ext>
          </a:extLst>
        </p:cNvPr>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5EDA6D01-3EAF-5DD6-6432-1DD4DBE9A0FD}"/>
              </a:ext>
            </a:extLst>
          </p:cNvPr>
          <p:cNvGraphicFramePr>
            <a:graphicFrameLocks noGrp="1"/>
          </p:cNvGraphicFramePr>
          <p:nvPr>
            <p:ph idx="1"/>
            <p:extLst>
              <p:ext uri="{D42A27DB-BD31-4B8C-83A1-F6EECF244321}">
                <p14:modId xmlns:p14="http://schemas.microsoft.com/office/powerpoint/2010/main" val="2082035288"/>
              </p:ext>
            </p:extLst>
          </p:nvPr>
        </p:nvGraphicFramePr>
        <p:xfrm>
          <a:off x="442816" y="567892"/>
          <a:ext cx="10963656" cy="5776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6720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8D1A-1617-0DA0-146B-C344A7A707F4}"/>
            </a:ext>
          </a:extLst>
        </p:cNvPr>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71FB9561-6B8B-5B43-6DE6-C81C8C2279F6}"/>
              </a:ext>
            </a:extLst>
          </p:cNvPr>
          <p:cNvGraphicFramePr>
            <a:graphicFrameLocks noGrp="1"/>
          </p:cNvGraphicFramePr>
          <p:nvPr>
            <p:ph idx="1"/>
            <p:extLst>
              <p:ext uri="{D42A27DB-BD31-4B8C-83A1-F6EECF244321}">
                <p14:modId xmlns:p14="http://schemas.microsoft.com/office/powerpoint/2010/main" val="2774586465"/>
              </p:ext>
            </p:extLst>
          </p:nvPr>
        </p:nvGraphicFramePr>
        <p:xfrm>
          <a:off x="500567" y="1011031"/>
          <a:ext cx="10963656" cy="4282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DB60CFC0-97DB-2AF4-FC2A-91228564D36B}"/>
              </a:ext>
            </a:extLst>
          </p:cNvPr>
          <p:cNvPicPr>
            <a:picLocks noChangeAspect="1"/>
          </p:cNvPicPr>
          <p:nvPr/>
        </p:nvPicPr>
        <p:blipFill>
          <a:blip r:embed="rId8"/>
          <a:stretch>
            <a:fillRect/>
          </a:stretch>
        </p:blipFill>
        <p:spPr>
          <a:xfrm>
            <a:off x="5243847" y="5401340"/>
            <a:ext cx="1231381" cy="1231381"/>
          </a:xfrm>
          <a:prstGeom prst="rect">
            <a:avLst/>
          </a:prstGeom>
        </p:spPr>
      </p:pic>
    </p:spTree>
    <p:extLst>
      <p:ext uri="{BB962C8B-B14F-4D97-AF65-F5344CB8AC3E}">
        <p14:creationId xmlns:p14="http://schemas.microsoft.com/office/powerpoint/2010/main" val="28479731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7DF3-75DA-E189-B7D1-A4F93DBD1388}"/>
              </a:ext>
            </a:extLst>
          </p:cNvPr>
          <p:cNvSpPr>
            <a:spLocks noGrp="1"/>
          </p:cNvSpPr>
          <p:nvPr>
            <p:ph type="title"/>
          </p:nvPr>
        </p:nvSpPr>
        <p:spPr>
          <a:xfrm>
            <a:off x="2086355" y="98557"/>
            <a:ext cx="8019289" cy="891101"/>
          </a:xfrm>
        </p:spPr>
        <p:txBody>
          <a:bodyPr anchor="b">
            <a:normAutofit/>
          </a:bodyPr>
          <a:lstStyle/>
          <a:p>
            <a:r>
              <a:rPr lang="en-US" sz="4400" b="1" dirty="0">
                <a:latin typeface="Trebuchet MS" panose="020B0603020202020204" pitchFamily="34" charset="0"/>
              </a:rPr>
              <a:t>Investigation Findings</a:t>
            </a:r>
          </a:p>
        </p:txBody>
      </p:sp>
      <p:sp>
        <p:nvSpPr>
          <p:cNvPr id="4" name="Content Placeholder 3">
            <a:extLst>
              <a:ext uri="{FF2B5EF4-FFF2-40B4-BE49-F238E27FC236}">
                <a16:creationId xmlns:a16="http://schemas.microsoft.com/office/drawing/2014/main" id="{265EC604-02B3-1CFC-822A-2ABE93F506E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8477" y="1066660"/>
            <a:ext cx="11395046" cy="5615781"/>
          </a:xfrm>
        </p:spPr>
        <p:txBody>
          <a:bodyPr>
            <a:noAutofit/>
          </a:bodyPr>
          <a:lstStyle/>
          <a:p>
            <a:pPr marL="0" indent="0">
              <a:spcBef>
                <a:spcPts val="2500"/>
              </a:spcBef>
              <a:buFont typeface="Arial" panose="020B0604020202020204" pitchFamily="34" charset="0"/>
              <a:buNone/>
            </a:pPr>
            <a:r>
              <a:rPr lang="en-US" sz="2000" b="1" cap="none" dirty="0">
                <a:latin typeface="Trebuchet MS" panose="020B0603020202020204" pitchFamily="34" charset="0"/>
              </a:rPr>
              <a:t>Inappropriate Behavior Pattern</a:t>
            </a:r>
          </a:p>
          <a:p>
            <a:pPr marL="0" lvl="1" indent="0">
              <a:buFont typeface="Arial" panose="020B0604020202020204" pitchFamily="34" charset="0"/>
              <a:buNone/>
            </a:pPr>
            <a:r>
              <a:rPr lang="en-US" sz="2000" cap="none" dirty="0">
                <a:latin typeface="Trebuchet MS" panose="020B0603020202020204" pitchFamily="34" charset="0"/>
              </a:rPr>
              <a:t>Investigation revealed a disturbing pattern of inappropriate behavior impacting multiple residents at Conifer Lodge.</a:t>
            </a:r>
          </a:p>
          <a:p>
            <a:pPr marL="0" indent="0">
              <a:spcBef>
                <a:spcPts val="2500"/>
              </a:spcBef>
              <a:buFont typeface="Arial" panose="020B0604020202020204" pitchFamily="34" charset="0"/>
              <a:buNone/>
            </a:pPr>
            <a:r>
              <a:rPr lang="en-US" sz="2000" b="1" cap="none" dirty="0">
                <a:latin typeface="Trebuchet MS" panose="020B0603020202020204" pitchFamily="34" charset="0"/>
              </a:rPr>
              <a:t>Staff Involvement and Interviews</a:t>
            </a:r>
          </a:p>
          <a:p>
            <a:pPr marL="0" lvl="1" indent="0">
              <a:buFont typeface="Arial" panose="020B0604020202020204" pitchFamily="34" charset="0"/>
              <a:buNone/>
            </a:pPr>
            <a:r>
              <a:rPr lang="en-US" sz="2000" cap="none" dirty="0">
                <a:latin typeface="Trebuchet MS" panose="020B0603020202020204" pitchFamily="34" charset="0"/>
              </a:rPr>
              <a:t>Several staff were implicated or interviewed, highlighting concerns about internal oversight and accountability.</a:t>
            </a:r>
          </a:p>
          <a:p>
            <a:pPr marL="0" indent="0">
              <a:spcBef>
                <a:spcPts val="2500"/>
              </a:spcBef>
              <a:buFont typeface="Arial" panose="020B0604020202020204" pitchFamily="34" charset="0"/>
              <a:buNone/>
            </a:pPr>
            <a:r>
              <a:rPr lang="en-US" sz="2000" b="1" cap="none" dirty="0">
                <a:latin typeface="Trebuchet MS" panose="020B0603020202020204" pitchFamily="34" charset="0"/>
              </a:rPr>
              <a:t>Systemic Safeguarding Failures</a:t>
            </a:r>
          </a:p>
          <a:p>
            <a:pPr marL="0" lvl="1" indent="0">
              <a:buFont typeface="Arial" panose="020B0604020202020204" pitchFamily="34" charset="0"/>
              <a:buNone/>
            </a:pPr>
            <a:r>
              <a:rPr lang="en-US" sz="2000" cap="none" dirty="0">
                <a:latin typeface="Trebuchet MS" panose="020B0603020202020204" pitchFamily="34" charset="0"/>
              </a:rPr>
              <a:t>No Safeguarding Adult Review referrals were submitted, indicating systemic failures in facility response mechanisms.</a:t>
            </a:r>
          </a:p>
          <a:p>
            <a:pPr marL="0" indent="0">
              <a:spcBef>
                <a:spcPts val="2500"/>
              </a:spcBef>
              <a:buFont typeface="Arial" panose="020B0604020202020204" pitchFamily="34" charset="0"/>
              <a:buNone/>
            </a:pPr>
            <a:r>
              <a:rPr lang="en-US" sz="2000" b="1" cap="none" dirty="0">
                <a:latin typeface="Trebuchet MS" panose="020B0603020202020204" pitchFamily="34" charset="0"/>
              </a:rPr>
              <a:t>Legal Proceedings Complexity</a:t>
            </a:r>
          </a:p>
          <a:p>
            <a:pPr marL="0" lvl="1" indent="0">
              <a:buFont typeface="Arial" panose="020B0604020202020204" pitchFamily="34" charset="0"/>
              <a:buNone/>
            </a:pPr>
            <a:r>
              <a:rPr lang="en-US" sz="2000" cap="none" dirty="0">
                <a:latin typeface="Trebuchet MS" panose="020B0603020202020204" pitchFamily="34" charset="0"/>
              </a:rPr>
              <a:t>Some allegations led to legal actions, while others lacked sufficient evidence, complicating justice efforts.</a:t>
            </a:r>
          </a:p>
        </p:txBody>
      </p:sp>
    </p:spTree>
    <p:extLst>
      <p:ext uri="{BB962C8B-B14F-4D97-AF65-F5344CB8AC3E}">
        <p14:creationId xmlns:p14="http://schemas.microsoft.com/office/powerpoint/2010/main" val="42193303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9F95-A203-7372-ECB7-146F5464BBAC}"/>
              </a:ext>
            </a:extLst>
          </p:cNvPr>
          <p:cNvSpPr>
            <a:spLocks noGrp="1"/>
          </p:cNvSpPr>
          <p:nvPr>
            <p:ph type="title"/>
          </p:nvPr>
        </p:nvSpPr>
        <p:spPr>
          <a:xfrm>
            <a:off x="875274" y="426011"/>
            <a:ext cx="5910272" cy="731475"/>
          </a:xfrm>
        </p:spPr>
        <p:txBody>
          <a:bodyPr vert="horz" lIns="91440" tIns="45720" rIns="91440" bIns="45720" rtlCol="0" anchor="ctr">
            <a:normAutofit/>
          </a:bodyPr>
          <a:lstStyle/>
          <a:p>
            <a:r>
              <a:rPr lang="en-US" sz="4400" b="1" dirty="0"/>
              <a:t>Key Learning</a:t>
            </a:r>
          </a:p>
        </p:txBody>
      </p:sp>
      <p:sp>
        <p:nvSpPr>
          <p:cNvPr id="4" name="Content Placeholder 3">
            <a:extLst>
              <a:ext uri="{FF2B5EF4-FFF2-40B4-BE49-F238E27FC236}">
                <a16:creationId xmlns:a16="http://schemas.microsoft.com/office/drawing/2014/main" id="{2D291A44-C60E-FA84-C137-3044D3EDBF2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0893" y="1349992"/>
            <a:ext cx="6978472" cy="3424107"/>
          </a:xfrm>
        </p:spPr>
        <p:txBody>
          <a:bodyPr>
            <a:noAutofit/>
          </a:bodyPr>
          <a:lstStyle/>
          <a:p>
            <a:pPr marL="0" lvl="1" indent="0">
              <a:lnSpc>
                <a:spcPct val="110000"/>
              </a:lnSpc>
              <a:buNone/>
            </a:pPr>
            <a:r>
              <a:rPr lang="en-GB" sz="2000" b="1" cap="none" dirty="0">
                <a:latin typeface="Trebuchet MS" panose="020B0603020202020204" pitchFamily="34" charset="0"/>
              </a:rPr>
              <a:t>Importance of Proactive Safeguarding</a:t>
            </a:r>
          </a:p>
          <a:p>
            <a:pPr marL="0" lvl="1" indent="0">
              <a:lnSpc>
                <a:spcPct val="110000"/>
              </a:lnSpc>
              <a:buNone/>
            </a:pPr>
            <a:r>
              <a:rPr lang="en-GB" sz="2000" cap="none" dirty="0">
                <a:latin typeface="Trebuchet MS" panose="020B0603020202020204" pitchFamily="34" charset="0"/>
              </a:rPr>
              <a:t>A proactive safeguarding culture is vital to prevent failures and protect vulnerable individuals. Timely response to whistleblower reports will prevent harm and supports vulnerable individuals effectively</a:t>
            </a:r>
          </a:p>
          <a:p>
            <a:pPr marL="0" lvl="1" indent="0">
              <a:lnSpc>
                <a:spcPct val="110000"/>
              </a:lnSpc>
              <a:buNone/>
            </a:pPr>
            <a:endParaRPr lang="en-GB" sz="2000" cap="none" dirty="0">
              <a:latin typeface="Trebuchet MS" panose="020B0603020202020204" pitchFamily="34" charset="0"/>
            </a:endParaRPr>
          </a:p>
          <a:p>
            <a:pPr marL="0" lvl="1" indent="0">
              <a:lnSpc>
                <a:spcPct val="110000"/>
              </a:lnSpc>
              <a:buNone/>
            </a:pPr>
            <a:r>
              <a:rPr lang="en-GB" sz="2000" b="1" cap="none" dirty="0">
                <a:latin typeface="Trebuchet MS" panose="020B0603020202020204" pitchFamily="34" charset="0"/>
              </a:rPr>
              <a:t>Whistleblower Protection</a:t>
            </a:r>
          </a:p>
          <a:p>
            <a:pPr marL="0" lvl="1" indent="0">
              <a:lnSpc>
                <a:spcPct val="110000"/>
              </a:lnSpc>
              <a:buNone/>
            </a:pPr>
            <a:r>
              <a:rPr lang="en-GB" sz="2000" cap="none" dirty="0">
                <a:latin typeface="Trebuchet MS" panose="020B0603020202020204" pitchFamily="34" charset="0"/>
              </a:rPr>
              <a:t>Strengthening protections and confidential channels encourages staff to report concerns safely.</a:t>
            </a:r>
          </a:p>
          <a:p>
            <a:pPr marL="0" indent="0">
              <a:lnSpc>
                <a:spcPct val="110000"/>
              </a:lnSpc>
              <a:spcBef>
                <a:spcPts val="2500"/>
              </a:spcBef>
              <a:buFont typeface="Arial" panose="020B0604020202020204" pitchFamily="34" charset="0"/>
              <a:buNone/>
            </a:pPr>
            <a:r>
              <a:rPr lang="en-GB" sz="2000" b="1" cap="none" dirty="0">
                <a:latin typeface="Trebuchet MS" panose="020B0603020202020204" pitchFamily="34" charset="0"/>
              </a:rPr>
              <a:t>Clear Documentation and Accountability</a:t>
            </a:r>
          </a:p>
          <a:p>
            <a:pPr marL="0" lvl="1" indent="0">
              <a:lnSpc>
                <a:spcPct val="110000"/>
              </a:lnSpc>
              <a:buFont typeface="Arial" panose="020B0604020202020204" pitchFamily="34" charset="0"/>
              <a:buNone/>
            </a:pPr>
            <a:r>
              <a:rPr lang="en-GB" sz="2000" cap="none" dirty="0">
                <a:latin typeface="Trebuchet MS" panose="020B0603020202020204" pitchFamily="34" charset="0"/>
              </a:rPr>
              <a:t>Documenting all concerns clearly ensures accountability and proper escalation within management.</a:t>
            </a:r>
          </a:p>
        </p:txBody>
      </p:sp>
      <p:pic>
        <p:nvPicPr>
          <p:cNvPr id="5" name="Content Placeholder 4" descr="A wooden letter tiles spelling the word learning&#10;&#10;AI-generated content may be incorrect.">
            <a:extLst>
              <a:ext uri="{FF2B5EF4-FFF2-40B4-BE49-F238E27FC236}">
                <a16:creationId xmlns:a16="http://schemas.microsoft.com/office/drawing/2014/main" id="{E3404B67-C01A-4E2E-9DC2-9BAD34D1289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64" r="30473" b="-2"/>
          <a:stretch>
            <a:fillRect/>
          </a:stretch>
        </p:blipFill>
        <p:spPr>
          <a:xfrm>
            <a:off x="7756448" y="1349992"/>
            <a:ext cx="3155366" cy="4014710"/>
          </a:xfrm>
          <a:prstGeom prst="rect">
            <a:avLst/>
          </a:prstGeom>
          <a:noFill/>
        </p:spPr>
      </p:pic>
      <p:sp>
        <p:nvSpPr>
          <p:cNvPr id="3" name="TextBox 2">
            <a:extLst>
              <a:ext uri="{FF2B5EF4-FFF2-40B4-BE49-F238E27FC236}">
                <a16:creationId xmlns:a16="http://schemas.microsoft.com/office/drawing/2014/main" id="{145F9B71-2622-7252-8896-E92FAF1DFD09}"/>
              </a:ext>
            </a:extLst>
          </p:cNvPr>
          <p:cNvSpPr txBox="1"/>
          <p:nvPr/>
        </p:nvSpPr>
        <p:spPr>
          <a:xfrm>
            <a:off x="8662480" y="5164647"/>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tatum-myth.blogspot.com/2020/0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31654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E72CC-03E4-BEB0-A084-14DC83D8D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E211A-B70E-6D4A-E5B7-4A6EE22182DB}"/>
              </a:ext>
            </a:extLst>
          </p:cNvPr>
          <p:cNvSpPr>
            <a:spLocks noGrp="1"/>
          </p:cNvSpPr>
          <p:nvPr>
            <p:ph type="title"/>
          </p:nvPr>
        </p:nvSpPr>
        <p:spPr>
          <a:xfrm>
            <a:off x="913776" y="302928"/>
            <a:ext cx="5910272" cy="731475"/>
          </a:xfrm>
        </p:spPr>
        <p:txBody>
          <a:bodyPr vert="horz" lIns="91440" tIns="45720" rIns="91440" bIns="45720" rtlCol="0" anchor="ctr">
            <a:normAutofit/>
          </a:bodyPr>
          <a:lstStyle/>
          <a:p>
            <a:r>
              <a:rPr lang="en-US" sz="4400" b="1" dirty="0"/>
              <a:t>Key Learning</a:t>
            </a:r>
          </a:p>
        </p:txBody>
      </p:sp>
      <p:sp>
        <p:nvSpPr>
          <p:cNvPr id="4" name="Content Placeholder 3">
            <a:extLst>
              <a:ext uri="{FF2B5EF4-FFF2-40B4-BE49-F238E27FC236}">
                <a16:creationId xmlns:a16="http://schemas.microsoft.com/office/drawing/2014/main" id="{C8B50FBF-E6AA-B0E3-D9B6-3B9DD1F6D28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6496" y="1212428"/>
            <a:ext cx="6978472" cy="5122727"/>
          </a:xfrm>
        </p:spPr>
        <p:txBody>
          <a:bodyPr>
            <a:noAutofit/>
          </a:bodyPr>
          <a:lstStyle/>
          <a:p>
            <a:pPr marL="0" indent="0">
              <a:lnSpc>
                <a:spcPct val="110000"/>
              </a:lnSpc>
              <a:spcBef>
                <a:spcPts val="500"/>
              </a:spcBef>
              <a:buNone/>
            </a:pPr>
            <a:r>
              <a:rPr lang="en-GB" sz="2000" b="1" cap="none" dirty="0">
                <a:latin typeface="Trebuchet MS" panose="020B0603020202020204" pitchFamily="34" charset="0"/>
              </a:rPr>
              <a:t>Leadership Oversight Importance</a:t>
            </a:r>
          </a:p>
          <a:p>
            <a:pPr marL="0" indent="0">
              <a:lnSpc>
                <a:spcPct val="110000"/>
              </a:lnSpc>
              <a:spcBef>
                <a:spcPts val="500"/>
              </a:spcBef>
              <a:buNone/>
            </a:pPr>
            <a:r>
              <a:rPr lang="en-GB" sz="2000" cap="none" dirty="0">
                <a:latin typeface="Trebuchet MS" panose="020B0603020202020204" pitchFamily="34" charset="0"/>
              </a:rPr>
              <a:t>Effective leadership oversight and accountability prevent safeguarding failures and ensure misconduct does not persist.</a:t>
            </a:r>
          </a:p>
          <a:p>
            <a:pPr marL="0" indent="0">
              <a:lnSpc>
                <a:spcPct val="110000"/>
              </a:lnSpc>
              <a:spcBef>
                <a:spcPts val="500"/>
              </a:spcBef>
              <a:buNone/>
            </a:pPr>
            <a:endParaRPr lang="en-GB" sz="2000" cap="none" dirty="0">
              <a:latin typeface="Trebuchet MS" panose="020B0603020202020204" pitchFamily="34" charset="0"/>
            </a:endParaRPr>
          </a:p>
          <a:p>
            <a:pPr marL="0" indent="0">
              <a:lnSpc>
                <a:spcPct val="110000"/>
              </a:lnSpc>
              <a:spcBef>
                <a:spcPts val="500"/>
              </a:spcBef>
              <a:buNone/>
            </a:pPr>
            <a:r>
              <a:rPr lang="en-GB" sz="2000" b="1" cap="none" dirty="0">
                <a:latin typeface="Trebuchet MS" panose="020B0603020202020204" pitchFamily="34" charset="0"/>
              </a:rPr>
              <a:t>Regular Reviews and Escalation</a:t>
            </a:r>
          </a:p>
          <a:p>
            <a:pPr marL="0" indent="0">
              <a:lnSpc>
                <a:spcPct val="110000"/>
              </a:lnSpc>
              <a:spcBef>
                <a:spcPts val="500"/>
              </a:spcBef>
              <a:buNone/>
            </a:pPr>
            <a:r>
              <a:rPr lang="en-GB" sz="2000" cap="none" dirty="0">
                <a:latin typeface="Trebuchet MS" panose="020B0603020202020204" pitchFamily="34" charset="0"/>
              </a:rPr>
              <a:t>Management must conduct regular reviews and establish clear escalation pathways for swift issue resolution.</a:t>
            </a:r>
          </a:p>
          <a:p>
            <a:pPr marL="0" indent="0">
              <a:lnSpc>
                <a:spcPct val="110000"/>
              </a:lnSpc>
              <a:spcBef>
                <a:spcPts val="500"/>
              </a:spcBef>
              <a:buNone/>
            </a:pPr>
            <a:endParaRPr lang="en-GB" sz="2000" cap="none" dirty="0">
              <a:latin typeface="Trebuchet MS" panose="020B0603020202020204" pitchFamily="34" charset="0"/>
            </a:endParaRPr>
          </a:p>
          <a:p>
            <a:pPr marL="0" indent="0">
              <a:lnSpc>
                <a:spcPct val="110000"/>
              </a:lnSpc>
              <a:spcBef>
                <a:spcPts val="500"/>
              </a:spcBef>
              <a:buNone/>
            </a:pPr>
            <a:r>
              <a:rPr lang="en-GB" sz="2000" b="1" cap="none" dirty="0">
                <a:latin typeface="Trebuchet MS" panose="020B0603020202020204" pitchFamily="34" charset="0"/>
              </a:rPr>
              <a:t>Multi-agency Collaboration</a:t>
            </a:r>
          </a:p>
          <a:p>
            <a:pPr marL="0" indent="0">
              <a:lnSpc>
                <a:spcPct val="110000"/>
              </a:lnSpc>
              <a:spcBef>
                <a:spcPts val="500"/>
              </a:spcBef>
              <a:buNone/>
            </a:pPr>
            <a:r>
              <a:rPr lang="en-GB" sz="2000" cap="none" dirty="0">
                <a:latin typeface="Trebuchet MS" panose="020B0603020202020204" pitchFamily="34" charset="0"/>
              </a:rPr>
              <a:t>Clear roles and responsibilities and timely action tracking improve collaboration across safeguarding agencies.</a:t>
            </a:r>
          </a:p>
          <a:p>
            <a:pPr marL="0" indent="0">
              <a:lnSpc>
                <a:spcPct val="110000"/>
              </a:lnSpc>
              <a:spcBef>
                <a:spcPts val="2500"/>
              </a:spcBef>
              <a:buFont typeface="Arial" panose="020B0604020202020204" pitchFamily="34" charset="0"/>
              <a:buNone/>
            </a:pPr>
            <a:endParaRPr lang="en-GB" sz="2000" cap="none" dirty="0">
              <a:latin typeface="Trebuchet MS" panose="020B0603020202020204" pitchFamily="34" charset="0"/>
            </a:endParaRPr>
          </a:p>
        </p:txBody>
      </p:sp>
      <p:pic>
        <p:nvPicPr>
          <p:cNvPr id="5" name="Content Placeholder 4" descr="A wooden letter tiles spelling the word learning&#10;&#10;AI-generated content may be incorrect.">
            <a:extLst>
              <a:ext uri="{FF2B5EF4-FFF2-40B4-BE49-F238E27FC236}">
                <a16:creationId xmlns:a16="http://schemas.microsoft.com/office/drawing/2014/main" id="{B2AEF6DE-9F04-FDC1-D54F-C8B2D00EF79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64" r="30473" b="-2"/>
          <a:stretch>
            <a:fillRect/>
          </a:stretch>
        </p:blipFill>
        <p:spPr>
          <a:xfrm>
            <a:off x="7756448" y="1349992"/>
            <a:ext cx="3155366" cy="4014710"/>
          </a:xfrm>
          <a:prstGeom prst="rect">
            <a:avLst/>
          </a:prstGeom>
          <a:noFill/>
        </p:spPr>
      </p:pic>
      <p:sp>
        <p:nvSpPr>
          <p:cNvPr id="3" name="TextBox 2">
            <a:extLst>
              <a:ext uri="{FF2B5EF4-FFF2-40B4-BE49-F238E27FC236}">
                <a16:creationId xmlns:a16="http://schemas.microsoft.com/office/drawing/2014/main" id="{78F088D1-98B1-2EC2-7EDC-15ABA86160D4}"/>
              </a:ext>
            </a:extLst>
          </p:cNvPr>
          <p:cNvSpPr txBox="1"/>
          <p:nvPr/>
        </p:nvSpPr>
        <p:spPr>
          <a:xfrm>
            <a:off x="8662480" y="5164647"/>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tatum-myth.blogspot.com/2020/0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4186302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E8264-6FA2-06CE-C921-2DECB1CD9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6245E-7CB3-532F-A4FF-D72EE4D1A364}"/>
              </a:ext>
            </a:extLst>
          </p:cNvPr>
          <p:cNvSpPr>
            <a:spLocks noGrp="1"/>
          </p:cNvSpPr>
          <p:nvPr>
            <p:ph type="title"/>
          </p:nvPr>
        </p:nvSpPr>
        <p:spPr>
          <a:xfrm>
            <a:off x="984220" y="79525"/>
            <a:ext cx="5910272" cy="731475"/>
          </a:xfrm>
        </p:spPr>
        <p:txBody>
          <a:bodyPr vert="horz" lIns="91440" tIns="45720" rIns="91440" bIns="45720" rtlCol="0" anchor="ctr">
            <a:normAutofit/>
          </a:bodyPr>
          <a:lstStyle/>
          <a:p>
            <a:r>
              <a:rPr lang="en-US" sz="4400" b="1" dirty="0"/>
              <a:t>Key Learning</a:t>
            </a:r>
          </a:p>
        </p:txBody>
      </p:sp>
      <p:sp>
        <p:nvSpPr>
          <p:cNvPr id="4" name="Content Placeholder 3">
            <a:extLst>
              <a:ext uri="{FF2B5EF4-FFF2-40B4-BE49-F238E27FC236}">
                <a16:creationId xmlns:a16="http://schemas.microsoft.com/office/drawing/2014/main" id="{6C205FD5-F5A2-5D67-94B1-500BDC4FB9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1760" y="887150"/>
            <a:ext cx="6978472" cy="5970850"/>
          </a:xfrm>
        </p:spPr>
        <p:txBody>
          <a:bodyPr>
            <a:noAutofit/>
          </a:bodyPr>
          <a:lstStyle/>
          <a:p>
            <a:pPr marL="0" indent="0">
              <a:lnSpc>
                <a:spcPct val="110000"/>
              </a:lnSpc>
              <a:spcBef>
                <a:spcPts val="500"/>
              </a:spcBef>
              <a:buNone/>
            </a:pPr>
            <a:r>
              <a:rPr lang="en-GB" sz="2000" b="1" cap="none" dirty="0">
                <a:latin typeface="Trebuchet MS" panose="020B0603020202020204" pitchFamily="34" charset="0"/>
              </a:rPr>
              <a:t>Support for Affected Individuals</a:t>
            </a:r>
          </a:p>
          <a:p>
            <a:pPr marL="0" indent="0">
              <a:lnSpc>
                <a:spcPct val="110000"/>
              </a:lnSpc>
              <a:spcBef>
                <a:spcPts val="500"/>
              </a:spcBef>
              <a:buNone/>
            </a:pPr>
            <a:r>
              <a:rPr lang="en-GB" sz="2000" cap="none" dirty="0">
                <a:latin typeface="Trebuchet MS" panose="020B0603020202020204" pitchFamily="34" charset="0"/>
              </a:rPr>
              <a:t>Management must provide immediate and ongoing support to residents and staff impacted by safeguarding failures to ensure well-being.</a:t>
            </a:r>
          </a:p>
          <a:p>
            <a:pPr marL="0" indent="0">
              <a:lnSpc>
                <a:spcPct val="110000"/>
              </a:lnSpc>
              <a:spcBef>
                <a:spcPts val="500"/>
              </a:spcBef>
              <a:buNone/>
            </a:pPr>
            <a:endParaRPr lang="en-GB" sz="2000" cap="none" dirty="0">
              <a:latin typeface="Trebuchet MS" panose="020B0603020202020204" pitchFamily="34" charset="0"/>
            </a:endParaRPr>
          </a:p>
          <a:p>
            <a:pPr marL="0" indent="0">
              <a:lnSpc>
                <a:spcPct val="110000"/>
              </a:lnSpc>
              <a:spcBef>
                <a:spcPts val="500"/>
              </a:spcBef>
              <a:buNone/>
            </a:pPr>
            <a:r>
              <a:rPr lang="en-GB" sz="2000" b="1" cap="none" dirty="0" err="1">
                <a:latin typeface="Trebuchet MS" panose="020B0603020202020204" pitchFamily="34" charset="0"/>
              </a:rPr>
              <a:t>Training,Culture</a:t>
            </a:r>
            <a:r>
              <a:rPr lang="en-GB" sz="2000" b="1" cap="none" dirty="0">
                <a:latin typeface="Trebuchet MS" panose="020B0603020202020204" pitchFamily="34" charset="0"/>
              </a:rPr>
              <a:t> and Embedding Continuous Learning</a:t>
            </a:r>
          </a:p>
          <a:p>
            <a:pPr marL="0" indent="0">
              <a:lnSpc>
                <a:spcPct val="110000"/>
              </a:lnSpc>
              <a:spcBef>
                <a:spcPts val="500"/>
              </a:spcBef>
              <a:buNone/>
            </a:pPr>
            <a:r>
              <a:rPr lang="en-GB" sz="2000" cap="none" dirty="0">
                <a:latin typeface="Trebuchet MS" panose="020B0603020202020204" pitchFamily="34" charset="0"/>
              </a:rPr>
              <a:t>Organisations should foster a culture of continuous learning to improve safeguarding practices and prevent future failures which includes the provision of appropriate training and fostering openness builds a supportive culture against misconduct.</a:t>
            </a:r>
          </a:p>
          <a:p>
            <a:pPr marL="0" indent="0">
              <a:lnSpc>
                <a:spcPct val="110000"/>
              </a:lnSpc>
              <a:spcBef>
                <a:spcPts val="500"/>
              </a:spcBef>
              <a:buNone/>
            </a:pPr>
            <a:endParaRPr lang="en-GB" sz="2000" cap="none" dirty="0">
              <a:latin typeface="Trebuchet MS" panose="020B0603020202020204" pitchFamily="34" charset="0"/>
            </a:endParaRPr>
          </a:p>
          <a:p>
            <a:pPr marL="0" indent="0">
              <a:lnSpc>
                <a:spcPct val="110000"/>
              </a:lnSpc>
              <a:spcBef>
                <a:spcPts val="500"/>
              </a:spcBef>
              <a:buNone/>
            </a:pPr>
            <a:r>
              <a:rPr lang="en-GB" sz="2000" b="1" cap="none" dirty="0">
                <a:latin typeface="Trebuchet MS" panose="020B0603020202020204" pitchFamily="34" charset="0"/>
              </a:rPr>
              <a:t>Regular Audit and Reviews</a:t>
            </a:r>
          </a:p>
          <a:p>
            <a:pPr marL="0" indent="0">
              <a:lnSpc>
                <a:spcPct val="110000"/>
              </a:lnSpc>
              <a:spcBef>
                <a:spcPts val="500"/>
              </a:spcBef>
              <a:buNone/>
            </a:pPr>
            <a:r>
              <a:rPr lang="en-GB" sz="2000" cap="none" dirty="0">
                <a:latin typeface="Trebuchet MS" panose="020B0603020202020204" pitchFamily="34" charset="0"/>
              </a:rPr>
              <a:t>Regular audits and thorough reviews of lessons learned are essential for updating policies and training programmes effectively</a:t>
            </a:r>
          </a:p>
          <a:p>
            <a:pPr marL="0" indent="0">
              <a:lnSpc>
                <a:spcPct val="110000"/>
              </a:lnSpc>
              <a:spcBef>
                <a:spcPts val="2500"/>
              </a:spcBef>
              <a:buFont typeface="Arial" panose="020B0604020202020204" pitchFamily="34" charset="0"/>
              <a:buNone/>
            </a:pPr>
            <a:endParaRPr lang="en-GB" sz="2000" cap="none" dirty="0">
              <a:latin typeface="Trebuchet MS" panose="020B0603020202020204" pitchFamily="34" charset="0"/>
            </a:endParaRPr>
          </a:p>
        </p:txBody>
      </p:sp>
      <p:pic>
        <p:nvPicPr>
          <p:cNvPr id="5" name="Content Placeholder 4" descr="A wooden letter tiles spelling the word learning&#10;&#10;AI-generated content may be incorrect.">
            <a:extLst>
              <a:ext uri="{FF2B5EF4-FFF2-40B4-BE49-F238E27FC236}">
                <a16:creationId xmlns:a16="http://schemas.microsoft.com/office/drawing/2014/main" id="{C77A9E76-9E5B-45A5-A74C-1559BAB4D679}"/>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64" r="30473" b="-2"/>
          <a:stretch>
            <a:fillRect/>
          </a:stretch>
        </p:blipFill>
        <p:spPr>
          <a:xfrm>
            <a:off x="7756448" y="1349992"/>
            <a:ext cx="3155366" cy="4014710"/>
          </a:xfrm>
          <a:prstGeom prst="rect">
            <a:avLst/>
          </a:prstGeom>
          <a:noFill/>
        </p:spPr>
      </p:pic>
      <p:sp>
        <p:nvSpPr>
          <p:cNvPr id="3" name="TextBox 2">
            <a:extLst>
              <a:ext uri="{FF2B5EF4-FFF2-40B4-BE49-F238E27FC236}">
                <a16:creationId xmlns:a16="http://schemas.microsoft.com/office/drawing/2014/main" id="{0FE2489C-6F36-66FC-99C4-FDF5AC4E7587}"/>
              </a:ext>
            </a:extLst>
          </p:cNvPr>
          <p:cNvSpPr txBox="1"/>
          <p:nvPr/>
        </p:nvSpPr>
        <p:spPr>
          <a:xfrm>
            <a:off x="8662480" y="5164647"/>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tatum-myth.blogspot.com/2020/0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3037050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5924-88D6-ACD7-47C7-D2AF2AEA2EFD}"/>
              </a:ext>
            </a:extLst>
          </p:cNvPr>
          <p:cNvSpPr>
            <a:spLocks noGrp="1"/>
          </p:cNvSpPr>
          <p:nvPr>
            <p:ph type="ctrTitle"/>
          </p:nvPr>
        </p:nvSpPr>
        <p:spPr>
          <a:xfrm>
            <a:off x="913774" y="1365957"/>
            <a:ext cx="10364452" cy="4041422"/>
          </a:xfrm>
        </p:spPr>
        <p:txBody>
          <a:bodyPr anchor="ctr">
            <a:normAutofit/>
          </a:bodyPr>
          <a:lstStyle/>
          <a:p>
            <a:r>
              <a:rPr lang="en-GB" sz="4400" b="1" dirty="0">
                <a:solidFill>
                  <a:schemeClr val="bg1"/>
                </a:solidFill>
                <a:effectLst/>
                <a:latin typeface="Trebuchet MS" panose="020B0603020202020204" pitchFamily="34" charset="0"/>
              </a:rPr>
              <a:t>Overview of Organisational Abuse, Neglect, and Acts of Omission</a:t>
            </a:r>
          </a:p>
        </p:txBody>
      </p:sp>
    </p:spTree>
    <p:extLst>
      <p:ext uri="{BB962C8B-B14F-4D97-AF65-F5344CB8AC3E}">
        <p14:creationId xmlns:p14="http://schemas.microsoft.com/office/powerpoint/2010/main" val="20765561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1B4A-0DD5-4652-5398-F42E40D88E44}"/>
              </a:ext>
            </a:extLst>
          </p:cNvPr>
          <p:cNvSpPr>
            <a:spLocks noGrp="1"/>
          </p:cNvSpPr>
          <p:nvPr>
            <p:ph type="title"/>
          </p:nvPr>
        </p:nvSpPr>
        <p:spPr>
          <a:xfrm>
            <a:off x="3832256" y="0"/>
            <a:ext cx="7951451" cy="1596177"/>
          </a:xfrm>
        </p:spPr>
        <p:txBody>
          <a:bodyPr vert="horz" lIns="91440" tIns="45720" rIns="91440" bIns="45720" rtlCol="0" anchor="ctr">
            <a:normAutofit/>
          </a:bodyPr>
          <a:lstStyle/>
          <a:p>
            <a:r>
              <a:rPr lang="en-US" b="1" dirty="0">
                <a:solidFill>
                  <a:schemeClr val="bg1"/>
                </a:solidFill>
                <a:effectLst/>
              </a:rPr>
              <a:t>What is </a:t>
            </a:r>
            <a:r>
              <a:rPr lang="en-US" b="1" dirty="0" err="1">
                <a:solidFill>
                  <a:schemeClr val="bg1"/>
                </a:solidFill>
                <a:effectLst/>
              </a:rPr>
              <a:t>organisational</a:t>
            </a:r>
            <a:r>
              <a:rPr lang="en-US" b="1" dirty="0">
                <a:solidFill>
                  <a:schemeClr val="bg1"/>
                </a:solidFill>
                <a:effectLst/>
              </a:rPr>
              <a:t> abuse?</a:t>
            </a:r>
          </a:p>
        </p:txBody>
      </p:sp>
      <p:pic>
        <p:nvPicPr>
          <p:cNvPr id="5" name="Content Placeholder 4" descr="Business team around the word of business.">
            <a:extLst>
              <a:ext uri="{FF2B5EF4-FFF2-40B4-BE49-F238E27FC236}">
                <a16:creationId xmlns:a16="http://schemas.microsoft.com/office/drawing/2014/main" id="{FC3BE9B9-D336-4895-88A2-52915F5BE777}"/>
              </a:ext>
            </a:extLst>
          </p:cNvPr>
          <p:cNvPicPr>
            <a:picLocks noGrp="1" noChangeAspect="1"/>
          </p:cNvPicPr>
          <p:nvPr>
            <p:ph sz="half" idx="1"/>
          </p:nvPr>
        </p:nvPicPr>
        <p:blipFill>
          <a:blip r:embed="rId3"/>
          <a:srcRect l="16222" r="5529"/>
          <a:stretch>
            <a:fillRect/>
          </a:stretch>
        </p:blipFill>
        <p:spPr>
          <a:xfrm>
            <a:off x="20" y="10"/>
            <a:ext cx="4024741" cy="6857990"/>
          </a:xfrm>
          <a:prstGeom prst="rect">
            <a:avLst/>
          </a:prstGeom>
        </p:spPr>
      </p:pic>
      <p:sp>
        <p:nvSpPr>
          <p:cNvPr id="4" name="Content Placeholder 3">
            <a:extLst>
              <a:ext uri="{FF2B5EF4-FFF2-40B4-BE49-F238E27FC236}">
                <a16:creationId xmlns:a16="http://schemas.microsoft.com/office/drawing/2014/main" id="{79A5BF00-3348-EE00-BD7A-4B2C5AE9FF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50895" y="1786498"/>
            <a:ext cx="7664912" cy="3424107"/>
          </a:xfrm>
        </p:spPr>
        <p:txBody>
          <a:bodyPr>
            <a:noAutofit/>
          </a:bodyPr>
          <a:lstStyle/>
          <a:p>
            <a:pPr marL="0" lvl="1" indent="0">
              <a:buNone/>
            </a:pPr>
            <a:r>
              <a:rPr lang="en-GB" sz="2400" cap="none" dirty="0">
                <a:solidFill>
                  <a:schemeClr val="bg1"/>
                </a:solidFill>
                <a:effectLst/>
                <a:latin typeface="Trebuchet MS" panose="020B0603020202020204" pitchFamily="34" charset="0"/>
              </a:rPr>
              <a:t>Organisational abuse involves systemic failures causing harm or poor care beyond individual actions.</a:t>
            </a:r>
          </a:p>
          <a:p>
            <a:pPr marL="0" indent="0">
              <a:spcBef>
                <a:spcPts val="2500"/>
              </a:spcBef>
              <a:buNone/>
            </a:pPr>
            <a:r>
              <a:rPr lang="en-GB" sz="2400" i="1" cap="none" dirty="0">
                <a:solidFill>
                  <a:schemeClr val="bg1"/>
                </a:solidFill>
                <a:effectLst/>
                <a:latin typeface="Trebuchet MS" panose="020B0603020202020204" pitchFamily="34" charset="0"/>
              </a:rPr>
              <a:t>“It includes neglect and poor care practice within a specific care setting. This could be a hospital or a care home, but also the care you receive in your own home” </a:t>
            </a:r>
            <a:r>
              <a:rPr lang="en-GB" sz="2400" cap="none" dirty="0">
                <a:solidFill>
                  <a:schemeClr val="bg1"/>
                </a:solidFill>
                <a:effectLst/>
                <a:latin typeface="Trebuchet MS" panose="020B0603020202020204" pitchFamily="34" charset="0"/>
              </a:rPr>
              <a:t>Care Act 2014.</a:t>
            </a:r>
          </a:p>
        </p:txBody>
      </p:sp>
    </p:spTree>
    <p:extLst>
      <p:ext uri="{BB962C8B-B14F-4D97-AF65-F5344CB8AC3E}">
        <p14:creationId xmlns:p14="http://schemas.microsoft.com/office/powerpoint/2010/main" val="10094257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5486-2032-9DF2-674E-8AEB1D4E2468}"/>
              </a:ext>
            </a:extLst>
          </p:cNvPr>
          <p:cNvSpPr>
            <a:spLocks noGrp="1"/>
          </p:cNvSpPr>
          <p:nvPr>
            <p:ph type="title"/>
          </p:nvPr>
        </p:nvSpPr>
        <p:spPr>
          <a:xfrm>
            <a:off x="4024761" y="1"/>
            <a:ext cx="8072832" cy="1491916"/>
          </a:xfrm>
        </p:spPr>
        <p:txBody>
          <a:bodyPr vert="horz" lIns="91440" tIns="45720" rIns="91440" bIns="45720" rtlCol="0" anchor="ctr">
            <a:normAutofit/>
          </a:bodyPr>
          <a:lstStyle/>
          <a:p>
            <a:r>
              <a:rPr lang="en-US" b="1" dirty="0">
                <a:solidFill>
                  <a:schemeClr val="bg1"/>
                </a:solidFill>
                <a:effectLst/>
              </a:rPr>
              <a:t>What is neglect and Acts of Omission?</a:t>
            </a:r>
          </a:p>
        </p:txBody>
      </p:sp>
      <p:pic>
        <p:nvPicPr>
          <p:cNvPr id="5" name="Content Placeholder 4" descr="Stethoscope and blocks spelling out &quot;Health care&quot;">
            <a:extLst>
              <a:ext uri="{FF2B5EF4-FFF2-40B4-BE49-F238E27FC236}">
                <a16:creationId xmlns:a16="http://schemas.microsoft.com/office/drawing/2014/main" id="{4421C808-D1B0-4F24-898B-FE99CCEC2085}"/>
              </a:ext>
            </a:extLst>
          </p:cNvPr>
          <p:cNvPicPr>
            <a:picLocks noGrp="1" noChangeAspect="1"/>
          </p:cNvPicPr>
          <p:nvPr>
            <p:ph sz="half" idx="1"/>
          </p:nvPr>
        </p:nvPicPr>
        <p:blipFill>
          <a:blip r:embed="rId3"/>
          <a:srcRect l="33904" r="20614" b="2"/>
          <a:stretch>
            <a:fillRect/>
          </a:stretch>
        </p:blipFill>
        <p:spPr>
          <a:xfrm>
            <a:off x="20" y="10"/>
            <a:ext cx="4024741" cy="6857990"/>
          </a:xfrm>
          <a:prstGeom prst="rect">
            <a:avLst/>
          </a:prstGeom>
        </p:spPr>
      </p:pic>
      <p:sp>
        <p:nvSpPr>
          <p:cNvPr id="4" name="Content Placeholder 3">
            <a:extLst>
              <a:ext uri="{FF2B5EF4-FFF2-40B4-BE49-F238E27FC236}">
                <a16:creationId xmlns:a16="http://schemas.microsoft.com/office/drawing/2014/main" id="{B266ADD2-905D-FE8F-D78B-A022C3DD3A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32766" y="1318876"/>
            <a:ext cx="7656821" cy="3424107"/>
          </a:xfrm>
        </p:spPr>
        <p:txBody>
          <a:bodyPr>
            <a:noAutofit/>
          </a:bodyPr>
          <a:lstStyle/>
          <a:p>
            <a:pPr marL="0" indent="0">
              <a:spcBef>
                <a:spcPts val="2500"/>
              </a:spcBef>
              <a:buNone/>
            </a:pPr>
            <a:r>
              <a:rPr lang="en-GB" sz="2400" b="1" cap="none" dirty="0">
                <a:solidFill>
                  <a:schemeClr val="bg1"/>
                </a:solidFill>
                <a:latin typeface="Trebuchet MS" panose="020B0603020202020204" pitchFamily="34" charset="0"/>
              </a:rPr>
              <a:t>Definition of Acts of Omission</a:t>
            </a:r>
          </a:p>
          <a:p>
            <a:pPr marL="0" lvl="1" indent="0">
              <a:buNone/>
            </a:pPr>
            <a:r>
              <a:rPr lang="en-GB" sz="2400" cap="none" dirty="0">
                <a:solidFill>
                  <a:schemeClr val="bg1"/>
                </a:solidFill>
                <a:latin typeface="Trebuchet MS" panose="020B0603020202020204" pitchFamily="34" charset="0"/>
              </a:rPr>
              <a:t>Acts of omission refer to failures to provide essential care or support in critical situations.</a:t>
            </a:r>
          </a:p>
          <a:p>
            <a:pPr marL="0" indent="0">
              <a:spcBef>
                <a:spcPts val="2500"/>
              </a:spcBef>
              <a:buNone/>
            </a:pPr>
            <a:r>
              <a:rPr lang="en-GB" sz="2400" b="1" cap="none" dirty="0">
                <a:solidFill>
                  <a:schemeClr val="bg1"/>
                </a:solidFill>
                <a:latin typeface="Trebuchet MS" panose="020B0603020202020204" pitchFamily="34" charset="0"/>
              </a:rPr>
              <a:t>Types of Omissions</a:t>
            </a:r>
          </a:p>
          <a:p>
            <a:pPr marL="0" lvl="1" indent="0">
              <a:buNone/>
            </a:pPr>
            <a:r>
              <a:rPr lang="en-GB" sz="2400" cap="none" dirty="0">
                <a:solidFill>
                  <a:schemeClr val="bg1"/>
                </a:solidFill>
                <a:latin typeface="Trebuchet MS" panose="020B0603020202020204" pitchFamily="34" charset="0"/>
              </a:rPr>
              <a:t>Common omissions include neglecting health needs and safety precautions in caregiving environments.</a:t>
            </a:r>
          </a:p>
          <a:p>
            <a:pPr marL="0" indent="0">
              <a:spcBef>
                <a:spcPts val="2500"/>
              </a:spcBef>
              <a:buNone/>
            </a:pPr>
            <a:r>
              <a:rPr lang="en-GB" sz="2400" b="1" cap="none" dirty="0">
                <a:solidFill>
                  <a:schemeClr val="bg1"/>
                </a:solidFill>
                <a:latin typeface="Trebuchet MS" panose="020B0603020202020204" pitchFamily="34" charset="0"/>
              </a:rPr>
              <a:t>Impact on Well-being</a:t>
            </a:r>
          </a:p>
          <a:p>
            <a:pPr marL="0" lvl="1" indent="0">
              <a:buNone/>
            </a:pPr>
            <a:r>
              <a:rPr lang="en-GB" sz="2400" cap="none" dirty="0">
                <a:solidFill>
                  <a:schemeClr val="bg1"/>
                </a:solidFill>
                <a:latin typeface="Trebuchet MS" panose="020B0603020202020204" pitchFamily="34" charset="0"/>
              </a:rPr>
              <a:t>Omissions can severely harm individuals’ health, safety, and overall well-being in care settings.</a:t>
            </a:r>
          </a:p>
        </p:txBody>
      </p:sp>
    </p:spTree>
    <p:extLst>
      <p:ext uri="{BB962C8B-B14F-4D97-AF65-F5344CB8AC3E}">
        <p14:creationId xmlns:p14="http://schemas.microsoft.com/office/powerpoint/2010/main" val="26475933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B9D8-9831-30E1-BBFB-B2DD96F85444}"/>
              </a:ext>
            </a:extLst>
          </p:cNvPr>
          <p:cNvSpPr>
            <a:spLocks noGrp="1"/>
          </p:cNvSpPr>
          <p:nvPr>
            <p:ph type="title"/>
          </p:nvPr>
        </p:nvSpPr>
        <p:spPr>
          <a:xfrm>
            <a:off x="2165060" y="77010"/>
            <a:ext cx="4996136" cy="680982"/>
          </a:xfrm>
        </p:spPr>
        <p:txBody>
          <a:bodyPr vert="horz" lIns="91440" tIns="45720" rIns="91440" bIns="45720" rtlCol="0" anchor="b">
            <a:normAutofit/>
          </a:bodyPr>
          <a:lstStyle/>
          <a:p>
            <a:r>
              <a:rPr lang="en-US" sz="3200" b="1" dirty="0"/>
              <a:t>Presentation Agenda</a:t>
            </a:r>
          </a:p>
        </p:txBody>
      </p:sp>
      <p:pic>
        <p:nvPicPr>
          <p:cNvPr id="5" name="Content Placeholder 4" descr="Service Crosswords , isolated on white">
            <a:extLst>
              <a:ext uri="{FF2B5EF4-FFF2-40B4-BE49-F238E27FC236}">
                <a16:creationId xmlns:a16="http://schemas.microsoft.com/office/drawing/2014/main" id="{CA1111B7-BF87-4EC1-8972-CAA9C38753D6}"/>
              </a:ext>
            </a:extLst>
          </p:cNvPr>
          <p:cNvPicPr>
            <a:picLocks noGrp="1" noChangeAspect="1"/>
          </p:cNvPicPr>
          <p:nvPr>
            <p:ph sz="half" idx="1"/>
          </p:nvPr>
        </p:nvPicPr>
        <p:blipFill>
          <a:blip r:embed="rId3"/>
          <a:srcRect l="12440" r="14763" b="-1"/>
          <a:stretch>
            <a:fillRect/>
          </a:stretch>
        </p:blipFill>
        <p:spPr>
          <a:xfrm>
            <a:off x="6179418" y="1367970"/>
            <a:ext cx="3784671" cy="3470327"/>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Content Placeholder 3">
            <a:extLst>
              <a:ext uri="{FF2B5EF4-FFF2-40B4-BE49-F238E27FC236}">
                <a16:creationId xmlns:a16="http://schemas.microsoft.com/office/drawing/2014/main" id="{1C9CEE90-3ED8-5365-1983-7F72E1BF7700}"/>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96252" y="826170"/>
            <a:ext cx="5999748" cy="5959641"/>
          </a:xfrm>
        </p:spPr>
        <p:txBody>
          <a:bodyPr vert="horz" lIns="91440" tIns="45720" rIns="91440" bIns="45720" rtlCol="0">
            <a:noAutofit/>
          </a:bodyPr>
          <a:lstStyle/>
          <a:p>
            <a:pPr>
              <a:lnSpc>
                <a:spcPct val="110000"/>
              </a:lnSpc>
            </a:pPr>
            <a:r>
              <a:rPr lang="en-US" sz="2400" cap="none" dirty="0">
                <a:latin typeface="Trebuchet MS" panose="020B0603020202020204" pitchFamily="34" charset="0"/>
              </a:rPr>
              <a:t>Setting the Scene – </a:t>
            </a:r>
            <a:r>
              <a:rPr lang="en-US" sz="2400" cap="none" dirty="0" err="1">
                <a:latin typeface="Trebuchet MS" panose="020B0603020202020204" pitchFamily="34" charset="0"/>
              </a:rPr>
              <a:t>Whorlton</a:t>
            </a:r>
            <a:r>
              <a:rPr lang="en-US" sz="2400" cap="none" dirty="0">
                <a:latin typeface="Trebuchet MS" panose="020B0603020202020204" pitchFamily="34" charset="0"/>
              </a:rPr>
              <a:t> Hall and Conifer Lodge</a:t>
            </a:r>
          </a:p>
          <a:p>
            <a:pPr>
              <a:lnSpc>
                <a:spcPct val="110000"/>
              </a:lnSpc>
            </a:pPr>
            <a:r>
              <a:rPr lang="en-US" sz="2400" cap="none" dirty="0">
                <a:latin typeface="Trebuchet MS" panose="020B0603020202020204" pitchFamily="34" charset="0"/>
              </a:rPr>
              <a:t>Overview of </a:t>
            </a:r>
            <a:r>
              <a:rPr lang="en-US" sz="2400" cap="none" dirty="0" err="1">
                <a:latin typeface="Trebuchet MS" panose="020B0603020202020204" pitchFamily="34" charset="0"/>
              </a:rPr>
              <a:t>Organisational</a:t>
            </a:r>
            <a:r>
              <a:rPr lang="en-US" sz="2400" cap="none" dirty="0">
                <a:latin typeface="Trebuchet MS" panose="020B0603020202020204" pitchFamily="34" charset="0"/>
              </a:rPr>
              <a:t> Abuse, Neglect, and Acts of Omission</a:t>
            </a:r>
          </a:p>
          <a:p>
            <a:pPr>
              <a:lnSpc>
                <a:spcPct val="110000"/>
              </a:lnSpc>
            </a:pPr>
            <a:r>
              <a:rPr lang="en-GB" sz="2400" cap="none" dirty="0">
                <a:latin typeface="Trebuchet MS" panose="020B0603020202020204" pitchFamily="34" charset="0"/>
              </a:rPr>
              <a:t>Comparing Organisational Abuse and Acts of Omission</a:t>
            </a:r>
          </a:p>
          <a:p>
            <a:pPr>
              <a:lnSpc>
                <a:spcPct val="110000"/>
              </a:lnSpc>
            </a:pPr>
            <a:r>
              <a:rPr lang="en-US" sz="2400" cap="none" dirty="0">
                <a:latin typeface="Trebuchet MS" panose="020B0603020202020204" pitchFamily="34" charset="0"/>
              </a:rPr>
              <a:t>Environments Where Abuse and Neglect Can Occur</a:t>
            </a:r>
          </a:p>
          <a:p>
            <a:pPr>
              <a:lnSpc>
                <a:spcPct val="110000"/>
              </a:lnSpc>
            </a:pPr>
            <a:r>
              <a:rPr lang="en-US" sz="2400" cap="none" dirty="0" err="1">
                <a:latin typeface="Trebuchet MS" panose="020B0603020202020204" pitchFamily="34" charset="0"/>
              </a:rPr>
              <a:t>Recognising</a:t>
            </a:r>
            <a:r>
              <a:rPr lang="en-US" sz="2400" cap="none" dirty="0">
                <a:latin typeface="Trebuchet MS" panose="020B0603020202020204" pitchFamily="34" charset="0"/>
              </a:rPr>
              <a:t> Indicators of </a:t>
            </a:r>
            <a:r>
              <a:rPr lang="en-US" sz="2400" cap="none" dirty="0" err="1">
                <a:latin typeface="Trebuchet MS" panose="020B0603020202020204" pitchFamily="34" charset="0"/>
              </a:rPr>
              <a:t>Organisational</a:t>
            </a:r>
            <a:r>
              <a:rPr lang="en-US" sz="2400" cap="none" dirty="0">
                <a:latin typeface="Trebuchet MS" panose="020B0603020202020204" pitchFamily="34" charset="0"/>
              </a:rPr>
              <a:t> Abuse and Acts of Omission</a:t>
            </a:r>
          </a:p>
          <a:p>
            <a:pPr>
              <a:lnSpc>
                <a:spcPct val="110000"/>
              </a:lnSpc>
            </a:pPr>
            <a:r>
              <a:rPr lang="en-US" sz="2400" cap="none" dirty="0">
                <a:latin typeface="Trebuchet MS" panose="020B0603020202020204" pitchFamily="34" charset="0"/>
              </a:rPr>
              <a:t>Reporting and Responding to Concerns</a:t>
            </a:r>
          </a:p>
        </p:txBody>
      </p:sp>
    </p:spTree>
    <p:extLst>
      <p:ext uri="{BB962C8B-B14F-4D97-AF65-F5344CB8AC3E}">
        <p14:creationId xmlns:p14="http://schemas.microsoft.com/office/powerpoint/2010/main" val="41808999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6F15-D90A-9151-684D-CBEFF061D80D}"/>
              </a:ext>
            </a:extLst>
          </p:cNvPr>
          <p:cNvSpPr>
            <a:spLocks noGrp="1"/>
          </p:cNvSpPr>
          <p:nvPr>
            <p:ph type="title"/>
          </p:nvPr>
        </p:nvSpPr>
        <p:spPr>
          <a:xfrm>
            <a:off x="3946358" y="127628"/>
            <a:ext cx="8091638" cy="1596177"/>
          </a:xfrm>
        </p:spPr>
        <p:txBody>
          <a:bodyPr vert="horz" lIns="91440" tIns="45720" rIns="91440" bIns="45720" rtlCol="0" anchor="ctr">
            <a:noAutofit/>
          </a:bodyPr>
          <a:lstStyle/>
          <a:p>
            <a:r>
              <a:rPr lang="en-US" sz="4400" b="1" dirty="0">
                <a:solidFill>
                  <a:schemeClr val="bg1"/>
                </a:solidFill>
                <a:effectLst/>
                <a:latin typeface="Trebuchet MS" panose="020B0603020202020204" pitchFamily="34" charset="0"/>
              </a:rPr>
              <a:t>Common Characteristics and Associated Risks</a:t>
            </a:r>
          </a:p>
        </p:txBody>
      </p:sp>
      <p:pic>
        <p:nvPicPr>
          <p:cNvPr id="5" name="Content Placeholder 4" descr="Male nurse visiting a senior couple at home">
            <a:extLst>
              <a:ext uri="{FF2B5EF4-FFF2-40B4-BE49-F238E27FC236}">
                <a16:creationId xmlns:a16="http://schemas.microsoft.com/office/drawing/2014/main" id="{498E4773-54AA-4C93-ABFE-DD6EF8234A36}"/>
              </a:ext>
            </a:extLst>
          </p:cNvPr>
          <p:cNvPicPr>
            <a:picLocks noGrp="1" noChangeAspect="1"/>
          </p:cNvPicPr>
          <p:nvPr>
            <p:ph sz="half" idx="1"/>
          </p:nvPr>
        </p:nvPicPr>
        <p:blipFill>
          <a:blip r:embed="rId3"/>
          <a:srcRect l="6039" r="6041"/>
          <a:stretch>
            <a:fillRect/>
          </a:stretch>
        </p:blipFill>
        <p:spPr>
          <a:xfrm>
            <a:off x="20" y="10"/>
            <a:ext cx="4024741" cy="6857990"/>
          </a:xfrm>
          <a:prstGeom prst="rect">
            <a:avLst/>
          </a:prstGeom>
        </p:spPr>
      </p:pic>
      <p:sp>
        <p:nvSpPr>
          <p:cNvPr id="4" name="Content Placeholder 3">
            <a:extLst>
              <a:ext uri="{FF2B5EF4-FFF2-40B4-BE49-F238E27FC236}">
                <a16:creationId xmlns:a16="http://schemas.microsoft.com/office/drawing/2014/main" id="{ECD19D02-3A36-8225-204A-FB23E19DAE0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11044" y="1625947"/>
            <a:ext cx="7726952" cy="3424107"/>
          </a:xfrm>
        </p:spPr>
        <p:txBody>
          <a:bodyPr>
            <a:noAutofit/>
          </a:bodyPr>
          <a:lstStyle/>
          <a:p>
            <a:pPr marL="0" indent="0">
              <a:spcBef>
                <a:spcPts val="2500"/>
              </a:spcBef>
              <a:buNone/>
            </a:pPr>
            <a:r>
              <a:rPr lang="en-GB" sz="2400" b="1" cap="none" dirty="0">
                <a:solidFill>
                  <a:schemeClr val="bg1"/>
                </a:solidFill>
                <a:effectLst/>
                <a:latin typeface="Trebuchet MS" panose="020B0603020202020204" pitchFamily="34" charset="0"/>
              </a:rPr>
              <a:t>Inadequate Staffing</a:t>
            </a:r>
          </a:p>
          <a:p>
            <a:pPr marL="0" lvl="1" indent="0">
              <a:buNone/>
            </a:pPr>
            <a:r>
              <a:rPr lang="en-GB" sz="2400" cap="none" dirty="0">
                <a:solidFill>
                  <a:schemeClr val="bg1"/>
                </a:solidFill>
                <a:effectLst/>
                <a:latin typeface="Trebuchet MS" panose="020B0603020202020204" pitchFamily="34" charset="0"/>
              </a:rPr>
              <a:t>Insufficient staff levels can lead to neglect and increase the risk of harm to vulnerable individuals.</a:t>
            </a:r>
          </a:p>
          <a:p>
            <a:pPr marL="0" indent="0">
              <a:spcBef>
                <a:spcPts val="2500"/>
              </a:spcBef>
              <a:buNone/>
            </a:pPr>
            <a:r>
              <a:rPr lang="en-GB" sz="2400" b="1" cap="none" dirty="0">
                <a:solidFill>
                  <a:schemeClr val="bg1"/>
                </a:solidFill>
                <a:effectLst/>
                <a:latin typeface="Trebuchet MS" panose="020B0603020202020204" pitchFamily="34" charset="0"/>
              </a:rPr>
              <a:t>Poor Management</a:t>
            </a:r>
          </a:p>
          <a:p>
            <a:pPr marL="0" lvl="1" indent="0">
              <a:buNone/>
            </a:pPr>
            <a:r>
              <a:rPr lang="en-GB" sz="2400" cap="none" dirty="0">
                <a:solidFill>
                  <a:schemeClr val="bg1"/>
                </a:solidFill>
                <a:effectLst/>
                <a:latin typeface="Trebuchet MS" panose="020B0603020202020204" pitchFamily="34" charset="0"/>
              </a:rPr>
              <a:t>Ineffective leadership and oversight contribute to unsafe care environments and abuse risks.</a:t>
            </a:r>
          </a:p>
          <a:p>
            <a:pPr marL="0" indent="0">
              <a:spcBef>
                <a:spcPts val="2500"/>
              </a:spcBef>
              <a:buNone/>
            </a:pPr>
            <a:r>
              <a:rPr lang="en-GB" sz="2400" b="1" cap="none" dirty="0">
                <a:solidFill>
                  <a:schemeClr val="bg1"/>
                </a:solidFill>
                <a:effectLst/>
                <a:latin typeface="Trebuchet MS" panose="020B0603020202020204" pitchFamily="34" charset="0"/>
              </a:rPr>
              <a:t>Lack of Training</a:t>
            </a:r>
          </a:p>
          <a:p>
            <a:pPr marL="0" lvl="1" indent="0">
              <a:buNone/>
            </a:pPr>
            <a:r>
              <a:rPr lang="en-GB" sz="2400" cap="none" dirty="0">
                <a:solidFill>
                  <a:schemeClr val="bg1"/>
                </a:solidFill>
                <a:effectLst/>
                <a:latin typeface="Trebuchet MS" panose="020B0603020202020204" pitchFamily="34" charset="0"/>
              </a:rPr>
              <a:t>Insufficient staff training increases vulnerability and potential for neglect within care settings.</a:t>
            </a:r>
          </a:p>
        </p:txBody>
      </p:sp>
    </p:spTree>
    <p:extLst>
      <p:ext uri="{BB962C8B-B14F-4D97-AF65-F5344CB8AC3E}">
        <p14:creationId xmlns:p14="http://schemas.microsoft.com/office/powerpoint/2010/main" val="26655422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D397-05A6-2809-3CB8-A5171957C65C}"/>
              </a:ext>
            </a:extLst>
          </p:cNvPr>
          <p:cNvSpPr>
            <a:spLocks noGrp="1"/>
          </p:cNvSpPr>
          <p:nvPr>
            <p:ph type="ctrTitle"/>
          </p:nvPr>
        </p:nvSpPr>
        <p:spPr>
          <a:xfrm>
            <a:off x="650681" y="2160573"/>
            <a:ext cx="10697504" cy="2160773"/>
          </a:xfrm>
        </p:spPr>
        <p:txBody>
          <a:bodyPr anchor="b">
            <a:normAutofit/>
          </a:bodyPr>
          <a:lstStyle/>
          <a:p>
            <a:r>
              <a:rPr lang="en-GB" sz="4400" b="1" dirty="0">
                <a:solidFill>
                  <a:schemeClr val="bg1"/>
                </a:solidFill>
                <a:effectLst/>
                <a:latin typeface="Trebuchet MS" panose="020B0603020202020204" pitchFamily="34" charset="0"/>
              </a:rPr>
              <a:t>Comparing Organisational Abuse and Neglect /Acts of Omission</a:t>
            </a:r>
          </a:p>
        </p:txBody>
      </p:sp>
    </p:spTree>
    <p:extLst>
      <p:ext uri="{BB962C8B-B14F-4D97-AF65-F5344CB8AC3E}">
        <p14:creationId xmlns:p14="http://schemas.microsoft.com/office/powerpoint/2010/main" val="886653388"/>
      </p:ext>
    </p:extLst>
  </p:cSld>
  <p:clrMapOvr>
    <a:overrideClrMapping bg1="dk1" tx1="lt1" bg2="dk2" tx2="lt2" accent1="accent1" accent2="accent2" accent3="accent3" accent4="accent4" accent5="accent5" accent6="accent6" hlink="hlink" folHlink="folHlink"/>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BFC7-79EC-BAB2-F5D9-D0B0F0E87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F4F33-1077-B931-67F0-183998B8AFD7}"/>
              </a:ext>
            </a:extLst>
          </p:cNvPr>
          <p:cNvSpPr>
            <a:spLocks noGrp="1"/>
          </p:cNvSpPr>
          <p:nvPr>
            <p:ph type="title"/>
          </p:nvPr>
        </p:nvSpPr>
        <p:spPr>
          <a:xfrm>
            <a:off x="405704" y="146304"/>
            <a:ext cx="10730725" cy="1664208"/>
          </a:xfrm>
        </p:spPr>
        <p:txBody>
          <a:bodyPr vert="horz" lIns="91440" tIns="45720" rIns="91440" bIns="45720" rtlCol="0" anchor="t">
            <a:normAutofit/>
          </a:bodyPr>
          <a:lstStyle/>
          <a:p>
            <a:pPr>
              <a:lnSpc>
                <a:spcPct val="90000"/>
              </a:lnSpc>
            </a:pPr>
            <a:r>
              <a:rPr lang="en-US" sz="3700" b="1" kern="1200" dirty="0">
                <a:solidFill>
                  <a:schemeClr val="bg1"/>
                </a:solidFill>
                <a:effectLst/>
                <a:latin typeface="Trebuchet MS" panose="020B0603020202020204" pitchFamily="34" charset="0"/>
              </a:rPr>
              <a:t>Key Similarities and Shared Warning Signs</a:t>
            </a:r>
          </a:p>
        </p:txBody>
      </p:sp>
      <p:pic>
        <p:nvPicPr>
          <p:cNvPr id="5" name="Content Placeholder 4" descr="People standing in a row with infected Covid-19 patients">
            <a:extLst>
              <a:ext uri="{FF2B5EF4-FFF2-40B4-BE49-F238E27FC236}">
                <a16:creationId xmlns:a16="http://schemas.microsoft.com/office/drawing/2014/main" id="{ED9AA88F-7131-686D-740D-72D17728EAB0}"/>
              </a:ext>
            </a:extLst>
          </p:cNvPr>
          <p:cNvPicPr>
            <a:picLocks noGrp="1" noChangeAspect="1"/>
          </p:cNvPicPr>
          <p:nvPr>
            <p:ph sz="half" idx="1"/>
          </p:nvPr>
        </p:nvPicPr>
        <p:blipFill>
          <a:blip r:embed="rId3"/>
          <a:srcRect l="35570" r="20110"/>
          <a:stretch>
            <a:fillRect/>
          </a:stretch>
        </p:blipFill>
        <p:spPr>
          <a:xfrm>
            <a:off x="8700333" y="4354021"/>
            <a:ext cx="3370739" cy="2357675"/>
          </a:xfrm>
          <a:prstGeom prst="rect">
            <a:avLst/>
          </a:prstGeom>
        </p:spPr>
      </p:pic>
      <p:sp>
        <p:nvSpPr>
          <p:cNvPr id="4" name="Content Placeholder 3">
            <a:extLst>
              <a:ext uri="{FF2B5EF4-FFF2-40B4-BE49-F238E27FC236}">
                <a16:creationId xmlns:a16="http://schemas.microsoft.com/office/drawing/2014/main" id="{066B3EDC-21A1-C9B0-47F1-59C3197A78E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90507" y="745236"/>
            <a:ext cx="8332943" cy="5367528"/>
          </a:xfrm>
        </p:spPr>
        <p:txBody>
          <a:bodyPr>
            <a:normAutofit fontScale="92500" lnSpcReduction="20000"/>
          </a:bodyPr>
          <a:lstStyle/>
          <a:p>
            <a:pPr marL="0" indent="0">
              <a:spcBef>
                <a:spcPts val="2500"/>
              </a:spcBef>
              <a:buNone/>
            </a:pPr>
            <a:r>
              <a:rPr lang="en-GB" sz="2400" b="1" cap="none" dirty="0">
                <a:solidFill>
                  <a:schemeClr val="bg1"/>
                </a:solidFill>
                <a:effectLst/>
                <a:latin typeface="Trebuchet MS" panose="020B0603020202020204" pitchFamily="34" charset="0"/>
              </a:rPr>
              <a:t>Systemic Failures</a:t>
            </a:r>
          </a:p>
          <a:p>
            <a:pPr marL="0" lvl="1" indent="0">
              <a:buNone/>
            </a:pPr>
            <a:r>
              <a:rPr lang="en-GB" sz="2400" cap="none" dirty="0">
                <a:solidFill>
                  <a:schemeClr val="bg1"/>
                </a:solidFill>
                <a:effectLst/>
                <a:latin typeface="Trebuchet MS" panose="020B0603020202020204" pitchFamily="34" charset="0"/>
              </a:rPr>
              <a:t>Both cases involve systemic failures that negatively affect the quality of care and operations.</a:t>
            </a:r>
          </a:p>
          <a:p>
            <a:pPr marL="0" indent="0">
              <a:spcBef>
                <a:spcPts val="2500"/>
              </a:spcBef>
              <a:buNone/>
            </a:pPr>
            <a:r>
              <a:rPr lang="en-GB" sz="2400" b="1" cap="none" dirty="0">
                <a:solidFill>
                  <a:schemeClr val="bg1"/>
                </a:solidFill>
                <a:effectLst/>
                <a:latin typeface="Trebuchet MS" panose="020B0603020202020204" pitchFamily="34" charset="0"/>
              </a:rPr>
              <a:t>Poor Management</a:t>
            </a:r>
          </a:p>
          <a:p>
            <a:pPr marL="0" lvl="1" indent="0">
              <a:buNone/>
            </a:pPr>
            <a:r>
              <a:rPr lang="en-GB" sz="2400" cap="none" dirty="0">
                <a:solidFill>
                  <a:schemeClr val="bg1"/>
                </a:solidFill>
                <a:effectLst/>
                <a:latin typeface="Trebuchet MS" panose="020B0603020202020204" pitchFamily="34" charset="0"/>
              </a:rPr>
              <a:t>Poor management practices contribute significantly to degraded care quality and operational issues.</a:t>
            </a:r>
          </a:p>
          <a:p>
            <a:pPr marL="0" indent="0">
              <a:spcBef>
                <a:spcPts val="2500"/>
              </a:spcBef>
              <a:buNone/>
            </a:pPr>
            <a:r>
              <a:rPr lang="en-GB" sz="2400" b="1" cap="none" dirty="0">
                <a:solidFill>
                  <a:schemeClr val="bg1"/>
                </a:solidFill>
                <a:effectLst/>
                <a:latin typeface="Trebuchet MS" panose="020B0603020202020204" pitchFamily="34" charset="0"/>
              </a:rPr>
              <a:t>Inadequate Resources</a:t>
            </a:r>
          </a:p>
          <a:p>
            <a:pPr marL="0" lvl="1" indent="0">
              <a:buNone/>
            </a:pPr>
            <a:r>
              <a:rPr lang="en-GB" sz="2400" cap="none" dirty="0">
                <a:solidFill>
                  <a:schemeClr val="bg1"/>
                </a:solidFill>
                <a:effectLst/>
                <a:latin typeface="Trebuchet MS" panose="020B0603020202020204" pitchFamily="34" charset="0"/>
              </a:rPr>
              <a:t>Insufficient resources cause recurring neglect and undermine effective care delivery.</a:t>
            </a:r>
          </a:p>
          <a:p>
            <a:pPr marL="0" indent="0">
              <a:spcBef>
                <a:spcPts val="2500"/>
              </a:spcBef>
              <a:buNone/>
            </a:pPr>
            <a:r>
              <a:rPr lang="en-GB" sz="2400" b="1" cap="none" dirty="0">
                <a:solidFill>
                  <a:schemeClr val="bg1"/>
                </a:solidFill>
                <a:effectLst/>
                <a:latin typeface="Trebuchet MS" panose="020B0603020202020204" pitchFamily="34" charset="0"/>
              </a:rPr>
              <a:t>Recurring Neglect</a:t>
            </a:r>
          </a:p>
          <a:p>
            <a:pPr marL="0" lvl="1" indent="0">
              <a:buNone/>
            </a:pPr>
            <a:r>
              <a:rPr lang="en-GB" sz="2400" cap="none" dirty="0">
                <a:solidFill>
                  <a:schemeClr val="bg1"/>
                </a:solidFill>
                <a:effectLst/>
                <a:latin typeface="Trebuchet MS" panose="020B0603020202020204" pitchFamily="34" charset="0"/>
              </a:rPr>
              <a:t>Repeated neglectful practices highlight failures in maintaining adequate standards.</a:t>
            </a:r>
          </a:p>
        </p:txBody>
      </p:sp>
    </p:spTree>
    <p:extLst>
      <p:ext uri="{BB962C8B-B14F-4D97-AF65-F5344CB8AC3E}">
        <p14:creationId xmlns:p14="http://schemas.microsoft.com/office/powerpoint/2010/main" val="42301869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6349-3A64-5501-3346-F2B2D3FB9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CCE3-E5E8-1885-0ABB-DF381143356D}"/>
              </a:ext>
            </a:extLst>
          </p:cNvPr>
          <p:cNvSpPr>
            <a:spLocks noGrp="1"/>
          </p:cNvSpPr>
          <p:nvPr>
            <p:ph type="title"/>
          </p:nvPr>
        </p:nvSpPr>
        <p:spPr>
          <a:xfrm>
            <a:off x="-103517" y="374559"/>
            <a:ext cx="6372086" cy="1463040"/>
          </a:xfrm>
        </p:spPr>
        <p:txBody>
          <a:bodyPr vert="horz" lIns="91440" tIns="45720" rIns="91440" bIns="45720" rtlCol="0" anchor="t">
            <a:noAutofit/>
          </a:bodyPr>
          <a:lstStyle/>
          <a:p>
            <a:pPr>
              <a:lnSpc>
                <a:spcPct val="90000"/>
              </a:lnSpc>
            </a:pPr>
            <a:r>
              <a:rPr lang="en-US" sz="4400" b="1" kern="1200" dirty="0">
                <a:solidFill>
                  <a:schemeClr val="bg1"/>
                </a:solidFill>
                <a:effectLst/>
                <a:latin typeface="Trebuchet MS" panose="020B0603020202020204" pitchFamily="34" charset="0"/>
              </a:rPr>
              <a:t>Distinct Differences</a:t>
            </a:r>
          </a:p>
        </p:txBody>
      </p:sp>
      <p:pic>
        <p:nvPicPr>
          <p:cNvPr id="5" name="Content Placeholder 4" descr="Social Distancing or teamwork or network concept of 3d people on rustic wood background with chalk lines drawn connecting the network of people.">
            <a:extLst>
              <a:ext uri="{FF2B5EF4-FFF2-40B4-BE49-F238E27FC236}">
                <a16:creationId xmlns:a16="http://schemas.microsoft.com/office/drawing/2014/main" id="{238EE4F0-A03F-DB83-659A-F8F797E2880C}"/>
              </a:ext>
            </a:extLst>
          </p:cNvPr>
          <p:cNvPicPr>
            <a:picLocks noGrp="1" noChangeAspect="1"/>
          </p:cNvPicPr>
          <p:nvPr>
            <p:ph sz="half" idx="1"/>
          </p:nvPr>
        </p:nvPicPr>
        <p:blipFill>
          <a:blip r:embed="rId3"/>
          <a:srcRect l="18449" r="16369" b="1"/>
          <a:stretch>
            <a:fillRect/>
          </a:stretch>
        </p:blipFill>
        <p:spPr>
          <a:xfrm>
            <a:off x="6995160" y="1329179"/>
            <a:ext cx="4769830" cy="4884498"/>
          </a:xfrm>
          <a:prstGeom prst="rect">
            <a:avLst/>
          </a:prstGeom>
        </p:spPr>
      </p:pic>
      <p:sp>
        <p:nvSpPr>
          <p:cNvPr id="4" name="Content Placeholder 3">
            <a:extLst>
              <a:ext uri="{FF2B5EF4-FFF2-40B4-BE49-F238E27FC236}">
                <a16:creationId xmlns:a16="http://schemas.microsoft.com/office/drawing/2014/main" id="{C30E24C9-D588-829C-B76B-52EE7224DF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7010" y="1253073"/>
            <a:ext cx="6124792" cy="5021891"/>
          </a:xfrm>
        </p:spPr>
        <p:txBody>
          <a:bodyPr>
            <a:noAutofit/>
          </a:bodyPr>
          <a:lstStyle/>
          <a:p>
            <a:pPr marL="0" indent="0">
              <a:spcBef>
                <a:spcPts val="2500"/>
              </a:spcBef>
              <a:buNone/>
            </a:pPr>
            <a:r>
              <a:rPr lang="en-GB" sz="2400" b="1" cap="none" dirty="0">
                <a:solidFill>
                  <a:schemeClr val="bg1"/>
                </a:solidFill>
                <a:effectLst/>
                <a:latin typeface="Trebuchet MS" panose="020B0603020202020204" pitchFamily="34" charset="0"/>
              </a:rPr>
              <a:t>Organisational Abuse</a:t>
            </a:r>
          </a:p>
          <a:p>
            <a:pPr marL="0" lvl="1" indent="0">
              <a:buNone/>
            </a:pPr>
            <a:r>
              <a:rPr lang="en-GB" sz="2400" cap="none" dirty="0">
                <a:solidFill>
                  <a:schemeClr val="bg1"/>
                </a:solidFill>
                <a:effectLst/>
                <a:latin typeface="Trebuchet MS" panose="020B0603020202020204" pitchFamily="34" charset="0"/>
              </a:rPr>
              <a:t>Organisational abuse involves intentional or systemic harm caused by policies or practices within an organization.</a:t>
            </a:r>
          </a:p>
          <a:p>
            <a:pPr marL="0" indent="0">
              <a:spcBef>
                <a:spcPts val="2500"/>
              </a:spcBef>
              <a:buNone/>
            </a:pPr>
            <a:r>
              <a:rPr lang="en-GB" sz="2400" b="1" cap="none" dirty="0">
                <a:solidFill>
                  <a:schemeClr val="bg1"/>
                </a:solidFill>
                <a:effectLst/>
                <a:latin typeface="Trebuchet MS" panose="020B0603020202020204" pitchFamily="34" charset="0"/>
              </a:rPr>
              <a:t>Acts of Omission</a:t>
            </a:r>
          </a:p>
          <a:p>
            <a:pPr marL="0" lvl="1" indent="0">
              <a:buNone/>
            </a:pPr>
            <a:r>
              <a:rPr lang="en-GB" sz="2400" cap="none" dirty="0">
                <a:solidFill>
                  <a:schemeClr val="bg1"/>
                </a:solidFill>
                <a:effectLst/>
                <a:latin typeface="Trebuchet MS" panose="020B0603020202020204" pitchFamily="34" charset="0"/>
              </a:rPr>
              <a:t>Acts of omission are failures to act, often due to neglect or oversight, leading to harm through inaction.</a:t>
            </a:r>
          </a:p>
        </p:txBody>
      </p:sp>
    </p:spTree>
    <p:extLst>
      <p:ext uri="{BB962C8B-B14F-4D97-AF65-F5344CB8AC3E}">
        <p14:creationId xmlns:p14="http://schemas.microsoft.com/office/powerpoint/2010/main" val="2549248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292C-545A-E1FD-57E6-E34F09714419}"/>
              </a:ext>
            </a:extLst>
          </p:cNvPr>
          <p:cNvSpPr>
            <a:spLocks noGrp="1"/>
          </p:cNvSpPr>
          <p:nvPr>
            <p:ph type="ctrTitle"/>
          </p:nvPr>
        </p:nvSpPr>
        <p:spPr>
          <a:xfrm>
            <a:off x="691310" y="1609377"/>
            <a:ext cx="10223737" cy="2581559"/>
          </a:xfrm>
        </p:spPr>
        <p:txBody>
          <a:bodyPr anchor="b">
            <a:normAutofit/>
          </a:bodyPr>
          <a:lstStyle/>
          <a:p>
            <a:pPr>
              <a:lnSpc>
                <a:spcPct val="90000"/>
              </a:lnSpc>
            </a:pPr>
            <a:r>
              <a:rPr lang="en-GB" sz="4400" b="1" dirty="0">
                <a:solidFill>
                  <a:schemeClr val="bg1"/>
                </a:solidFill>
                <a:effectLst/>
                <a:latin typeface="Trebuchet MS" panose="020B0603020202020204" pitchFamily="34" charset="0"/>
              </a:rPr>
              <a:t>Recognising Indicators of Organisational Abuse and Acts of Omission</a:t>
            </a:r>
          </a:p>
        </p:txBody>
      </p:sp>
    </p:spTree>
    <p:extLst>
      <p:ext uri="{BB962C8B-B14F-4D97-AF65-F5344CB8AC3E}">
        <p14:creationId xmlns:p14="http://schemas.microsoft.com/office/powerpoint/2010/main" val="42520846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covering her face with her hands&#10;&#10;AI-generated content may be incorrect.">
            <a:extLst>
              <a:ext uri="{FF2B5EF4-FFF2-40B4-BE49-F238E27FC236}">
                <a16:creationId xmlns:a16="http://schemas.microsoft.com/office/drawing/2014/main" id="{0D2F006C-98C9-32FF-D5B7-1206B432CE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576" r="35133" b="-1"/>
          <a:stretch>
            <a:fillRect/>
          </a:stretch>
        </p:blipFill>
        <p:spPr>
          <a:xfrm>
            <a:off x="8121445" y="10"/>
            <a:ext cx="4070555" cy="6857990"/>
          </a:xfrm>
          <a:prstGeom prst="rect">
            <a:avLst/>
          </a:prstGeom>
        </p:spPr>
      </p:pic>
      <p:sp>
        <p:nvSpPr>
          <p:cNvPr id="9" name="TextBox 8">
            <a:extLst>
              <a:ext uri="{FF2B5EF4-FFF2-40B4-BE49-F238E27FC236}">
                <a16:creationId xmlns:a16="http://schemas.microsoft.com/office/drawing/2014/main" id="{D2C83B1C-E983-C0B2-D282-F7357B2D536F}"/>
              </a:ext>
            </a:extLst>
          </p:cNvPr>
          <p:cNvSpPr txBox="1"/>
          <p:nvPr/>
        </p:nvSpPr>
        <p:spPr>
          <a:xfrm>
            <a:off x="96254" y="204537"/>
            <a:ext cx="8017222"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cap="all" dirty="0">
                <a:solidFill>
                  <a:schemeClr val="bg1"/>
                </a:solidFill>
                <a:latin typeface="Trebuchet MS" panose="020B0603020202020204" pitchFamily="34" charset="0"/>
                <a:ea typeface="+mj-ea"/>
                <a:cs typeface="+mj-cs"/>
              </a:rPr>
              <a:t>EXAMPLES OF ORGANISATIONAL ABUSE</a:t>
            </a:r>
          </a:p>
        </p:txBody>
      </p:sp>
      <p:sp>
        <p:nvSpPr>
          <p:cNvPr id="4" name="Content Placeholder 3">
            <a:extLst>
              <a:ext uri="{FF2B5EF4-FFF2-40B4-BE49-F238E27FC236}">
                <a16:creationId xmlns:a16="http://schemas.microsoft.com/office/drawing/2014/main" id="{AF56EE81-2B42-BF6D-F6EF-F37AA4485D3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40006" y="1925052"/>
            <a:ext cx="7773025" cy="4728411"/>
          </a:xfrm>
        </p:spPr>
        <p:txBody>
          <a:bodyPr>
            <a:normAutofit fontScale="92500" lnSpcReduction="10000"/>
          </a:bodyPr>
          <a:lstStyle/>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Inappropriate use of power or control.</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Inappropriate confinement, restraint, or restriction.</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Lack of choice – in food, in decoration, in lighting and heating, and in other environmental aspects.</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Lack of personal clothing or possessions.</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No flexibility of schedule, particularly with bed times.</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Financial abuse.</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Physical or verbal abuse.</a:t>
            </a:r>
          </a:p>
        </p:txBody>
      </p:sp>
    </p:spTree>
    <p:extLst>
      <p:ext uri="{BB962C8B-B14F-4D97-AF65-F5344CB8AC3E}">
        <p14:creationId xmlns:p14="http://schemas.microsoft.com/office/powerpoint/2010/main" val="1538566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FAD4-29C8-F434-7B19-E6D4ECF3EDA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410D06A-8928-0312-A03F-3B22AA42235B}"/>
              </a:ext>
            </a:extLst>
          </p:cNvPr>
          <p:cNvSpPr txBox="1"/>
          <p:nvPr/>
        </p:nvSpPr>
        <p:spPr>
          <a:xfrm>
            <a:off x="1984916" y="-6827"/>
            <a:ext cx="8329962" cy="157386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dirty="0">
                <a:solidFill>
                  <a:schemeClr val="bg1"/>
                </a:solidFill>
                <a:latin typeface="Trebuchet MS" panose="020B0603020202020204" pitchFamily="34" charset="0"/>
                <a:ea typeface="+mj-ea"/>
                <a:cs typeface="+mj-cs"/>
              </a:rPr>
              <a:t>SIGNS OF ORGANISATIONAL ABUSE</a:t>
            </a:r>
          </a:p>
        </p:txBody>
      </p:sp>
      <p:pic>
        <p:nvPicPr>
          <p:cNvPr id="3" name="Picture 2" descr="A drawing of a stop sign">
            <a:extLst>
              <a:ext uri="{FF2B5EF4-FFF2-40B4-BE49-F238E27FC236}">
                <a16:creationId xmlns:a16="http://schemas.microsoft.com/office/drawing/2014/main" id="{7C34EB8E-05D5-8E71-BAA4-E07F515EA0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6501" y="2010152"/>
            <a:ext cx="4251228" cy="2837695"/>
          </a:xfrm>
          <a:prstGeom prst="roundRect">
            <a:avLst>
              <a:gd name="adj" fmla="val 3516"/>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Content Placeholder 3">
            <a:extLst>
              <a:ext uri="{FF2B5EF4-FFF2-40B4-BE49-F238E27FC236}">
                <a16:creationId xmlns:a16="http://schemas.microsoft.com/office/drawing/2014/main" id="{847559AB-B890-0452-9CEE-727B5EB732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40240" y="1296575"/>
            <a:ext cx="6823214" cy="3881309"/>
          </a:xfrm>
        </p:spPr>
        <p:txBody>
          <a:bodyPr>
            <a:noAutofit/>
          </a:bodyPr>
          <a:lstStyle/>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An unsafe, unhygienic or overcrowded environment.</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A strict or inflexible routine.</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Lack of privacy, dignity, and respect for people as individuals.</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Withdrawing people from community or family contacts.</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No choice offered with food, drink, dress or activities.</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No respect or provisions for religion, belief, or cultural backgrounds.</a:t>
            </a:r>
          </a:p>
          <a:p>
            <a:pPr marL="0" indent="0">
              <a:lnSpc>
                <a:spcPct val="110000"/>
              </a:lnSpc>
              <a:spcBef>
                <a:spcPts val="2500"/>
              </a:spcBef>
              <a:buClr>
                <a:schemeClr val="bg1"/>
              </a:buClr>
              <a:buFont typeface="Wingdings" panose="05000000000000000000" pitchFamily="2" charset="2"/>
              <a:buNone/>
            </a:pPr>
            <a:r>
              <a:rPr lang="en-GB" sz="1600" b="1" cap="none" dirty="0">
                <a:solidFill>
                  <a:schemeClr val="bg1"/>
                </a:solidFill>
                <a:effectLst/>
                <a:latin typeface="Trebuchet MS" panose="020B0603020202020204" pitchFamily="34" charset="0"/>
              </a:rPr>
              <a:t>Treating adults like children, including arbitrary decision-making.</a:t>
            </a:r>
          </a:p>
          <a:p>
            <a:pPr marL="0" indent="0" algn="ctr">
              <a:lnSpc>
                <a:spcPct val="110000"/>
              </a:lnSpc>
              <a:spcBef>
                <a:spcPts val="2500"/>
              </a:spcBef>
              <a:buClr>
                <a:schemeClr val="bg1"/>
              </a:buClr>
              <a:buNone/>
            </a:pPr>
            <a:r>
              <a:rPr lang="en-GB" sz="1600" b="1" cap="none" dirty="0">
                <a:solidFill>
                  <a:srgbClr val="FF0000"/>
                </a:solidFill>
                <a:effectLst/>
                <a:latin typeface="Trebuchet MS" panose="020B0603020202020204" pitchFamily="34" charset="0"/>
              </a:rPr>
              <a:t>Look out for more telling signs of abuse, including cuts, bruises, and restraint and be aware if the organisation discourages visits, or the involvement of friends and relatives.</a:t>
            </a:r>
          </a:p>
        </p:txBody>
      </p:sp>
    </p:spTree>
    <p:extLst>
      <p:ext uri="{BB962C8B-B14F-4D97-AF65-F5344CB8AC3E}">
        <p14:creationId xmlns:p14="http://schemas.microsoft.com/office/powerpoint/2010/main" val="9704438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7D305-A00D-9D64-7040-C1230BF3E79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B4786C-D60C-F83B-137A-F7616498D566}"/>
              </a:ext>
            </a:extLst>
          </p:cNvPr>
          <p:cNvSpPr txBox="1"/>
          <p:nvPr/>
        </p:nvSpPr>
        <p:spPr>
          <a:xfrm>
            <a:off x="96254" y="204537"/>
            <a:ext cx="8017222"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cap="all" dirty="0">
                <a:solidFill>
                  <a:schemeClr val="bg1"/>
                </a:solidFill>
                <a:latin typeface="Trebuchet MS" panose="020B0603020202020204" pitchFamily="34" charset="0"/>
                <a:ea typeface="+mj-ea"/>
                <a:cs typeface="+mj-cs"/>
              </a:rPr>
              <a:t>EXAMPLES OF Neglect and Acts of omission</a:t>
            </a:r>
          </a:p>
        </p:txBody>
      </p:sp>
      <p:sp>
        <p:nvSpPr>
          <p:cNvPr id="4" name="Content Placeholder 3">
            <a:extLst>
              <a:ext uri="{FF2B5EF4-FFF2-40B4-BE49-F238E27FC236}">
                <a16:creationId xmlns:a16="http://schemas.microsoft.com/office/drawing/2014/main" id="{CEC6AB21-B761-A134-BF55-AE4FD3549EC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40007" y="1726058"/>
            <a:ext cx="6962178" cy="4927405"/>
          </a:xfrm>
        </p:spPr>
        <p:txBody>
          <a:bodyPr>
            <a:normAutofit fontScale="92500" lnSpcReduction="20000"/>
          </a:bodyPr>
          <a:lstStyle/>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Ignoring medical needs</a:t>
            </a:r>
            <a:r>
              <a:rPr lang="en-GB" sz="2400" cap="none" dirty="0">
                <a:solidFill>
                  <a:schemeClr val="bg1"/>
                </a:solidFill>
                <a:effectLst/>
                <a:latin typeface="Trebuchet MS" panose="020B0603020202020204" pitchFamily="34" charset="0"/>
              </a:rPr>
              <a:t>: Failing to provide necessary medical attention or treatment. </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Withholding necessities of life</a:t>
            </a:r>
            <a:r>
              <a:rPr lang="en-GB" sz="2400" cap="none" dirty="0">
                <a:solidFill>
                  <a:schemeClr val="bg1"/>
                </a:solidFill>
                <a:effectLst/>
                <a:latin typeface="Trebuchet MS" panose="020B0603020202020204" pitchFamily="34" charset="0"/>
              </a:rPr>
              <a:t>: Not providing adequate nutrition, medication, or heating. </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Inadequate supervision</a:t>
            </a:r>
            <a:r>
              <a:rPr lang="en-GB" sz="2400" cap="none" dirty="0">
                <a:solidFill>
                  <a:schemeClr val="bg1"/>
                </a:solidFill>
                <a:effectLst/>
                <a:latin typeface="Trebuchet MS" panose="020B0603020202020204" pitchFamily="34" charset="0"/>
              </a:rPr>
              <a:t>: Failing to monitor individuals who require assistance, leading to potential harm. </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Failure to address known abuse</a:t>
            </a:r>
            <a:r>
              <a:rPr lang="en-GB" sz="2400" cap="none" dirty="0">
                <a:solidFill>
                  <a:schemeClr val="bg1"/>
                </a:solidFill>
                <a:effectLst/>
                <a:latin typeface="Trebuchet MS" panose="020B0603020202020204" pitchFamily="34" charset="0"/>
              </a:rPr>
              <a:t>: Not taking action when aware of abuse occurring. </a:t>
            </a:r>
          </a:p>
          <a:p>
            <a:pPr marL="0" indent="0">
              <a:lnSpc>
                <a:spcPct val="110000"/>
              </a:lnSpc>
              <a:spcBef>
                <a:spcPts val="2500"/>
              </a:spcBef>
              <a:buClr>
                <a:schemeClr val="bg1"/>
              </a:buClr>
              <a:buFont typeface="Wingdings" panose="05000000000000000000" pitchFamily="2" charset="2"/>
              <a:buNone/>
            </a:pPr>
            <a:r>
              <a:rPr lang="en-GB" sz="2400" b="1" cap="none" dirty="0">
                <a:solidFill>
                  <a:schemeClr val="bg1"/>
                </a:solidFill>
                <a:effectLst/>
                <a:latin typeface="Trebuchet MS" panose="020B0603020202020204" pitchFamily="34" charset="0"/>
              </a:rPr>
              <a:t>Ignoring emotional needs</a:t>
            </a:r>
            <a:r>
              <a:rPr lang="en-GB" sz="2400" cap="none" dirty="0">
                <a:solidFill>
                  <a:schemeClr val="bg1"/>
                </a:solidFill>
                <a:effectLst/>
                <a:latin typeface="Trebuchet MS" panose="020B0603020202020204" pitchFamily="34" charset="0"/>
              </a:rPr>
              <a:t>: Neglecting the emotional well-being of individuals in care. </a:t>
            </a:r>
          </a:p>
          <a:p>
            <a:pPr marL="0" indent="0">
              <a:lnSpc>
                <a:spcPct val="110000"/>
              </a:lnSpc>
              <a:spcBef>
                <a:spcPts val="2500"/>
              </a:spcBef>
              <a:buClr>
                <a:schemeClr val="bg1"/>
              </a:buClr>
              <a:buFont typeface="Wingdings" panose="05000000000000000000" pitchFamily="2" charset="2"/>
              <a:buNone/>
            </a:pPr>
            <a:endParaRPr lang="en-GB" sz="2400" b="1" cap="none" dirty="0">
              <a:solidFill>
                <a:schemeClr val="bg1"/>
              </a:solidFill>
              <a:effectLst/>
              <a:latin typeface="Trebuchet MS" panose="020B0603020202020204" pitchFamily="34" charset="0"/>
            </a:endParaRPr>
          </a:p>
          <a:p>
            <a:pPr marL="0" indent="0">
              <a:lnSpc>
                <a:spcPct val="110000"/>
              </a:lnSpc>
              <a:spcBef>
                <a:spcPts val="2500"/>
              </a:spcBef>
              <a:buClr>
                <a:schemeClr val="bg1"/>
              </a:buClr>
              <a:buFont typeface="Wingdings" panose="05000000000000000000" pitchFamily="2" charset="2"/>
              <a:buNone/>
            </a:pPr>
            <a:endParaRPr lang="en-GB" sz="2400" b="1" cap="none" dirty="0">
              <a:solidFill>
                <a:schemeClr val="bg1"/>
              </a:solidFill>
              <a:effectLst/>
              <a:latin typeface="Trebuchet MS" panose="020B0603020202020204" pitchFamily="34" charset="0"/>
            </a:endParaRPr>
          </a:p>
        </p:txBody>
      </p:sp>
      <p:pic>
        <p:nvPicPr>
          <p:cNvPr id="3" name="Picture 2">
            <a:extLst>
              <a:ext uri="{FF2B5EF4-FFF2-40B4-BE49-F238E27FC236}">
                <a16:creationId xmlns:a16="http://schemas.microsoft.com/office/drawing/2014/main" id="{2EF09E84-AC32-65CA-9101-4D12F7893EDE}"/>
              </a:ext>
            </a:extLst>
          </p:cNvPr>
          <p:cNvPicPr>
            <a:picLocks noChangeAspect="1"/>
          </p:cNvPicPr>
          <p:nvPr/>
        </p:nvPicPr>
        <p:blipFill>
          <a:blip r:embed="rId3"/>
          <a:stretch>
            <a:fillRect/>
          </a:stretch>
        </p:blipFill>
        <p:spPr>
          <a:xfrm>
            <a:off x="7756990" y="0"/>
            <a:ext cx="3676460" cy="6857999"/>
          </a:xfrm>
          <a:prstGeom prst="rect">
            <a:avLst/>
          </a:prstGeom>
        </p:spPr>
      </p:pic>
    </p:spTree>
    <p:extLst>
      <p:ext uri="{BB962C8B-B14F-4D97-AF65-F5344CB8AC3E}">
        <p14:creationId xmlns:p14="http://schemas.microsoft.com/office/powerpoint/2010/main" val="8450614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9C29-2883-4F90-9E53-8B127296F01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8E7B4C-BD78-49C5-5F43-E6090A94FF35}"/>
              </a:ext>
            </a:extLst>
          </p:cNvPr>
          <p:cNvSpPr txBox="1"/>
          <p:nvPr/>
        </p:nvSpPr>
        <p:spPr>
          <a:xfrm>
            <a:off x="1984916" y="-6827"/>
            <a:ext cx="8329962" cy="157386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dirty="0">
                <a:solidFill>
                  <a:schemeClr val="bg1"/>
                </a:solidFill>
                <a:latin typeface="Trebuchet MS" panose="020B0603020202020204" pitchFamily="34" charset="0"/>
                <a:ea typeface="+mj-ea"/>
                <a:cs typeface="+mj-cs"/>
              </a:rPr>
              <a:t>SIGNS OF neglects and acts of omission</a:t>
            </a:r>
          </a:p>
        </p:txBody>
      </p:sp>
      <p:sp>
        <p:nvSpPr>
          <p:cNvPr id="4" name="Content Placeholder 3">
            <a:extLst>
              <a:ext uri="{FF2B5EF4-FFF2-40B4-BE49-F238E27FC236}">
                <a16:creationId xmlns:a16="http://schemas.microsoft.com/office/drawing/2014/main" id="{BB6D7CA7-580A-B4D9-7092-94F671C7220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81966" y="1608927"/>
            <a:ext cx="4558959" cy="4223289"/>
          </a:xfrm>
        </p:spPr>
        <p:txBody>
          <a:bodyPr>
            <a:noAutofit/>
          </a:bodyPr>
          <a:lstStyle/>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Increase in falls</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Mismanaged conditions such as Diabetes / Pressure Ulcers / Skin Viability</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Loss of weight</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Signs of hypothermia</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Appearance and presentation</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Increased confusion</a:t>
            </a:r>
          </a:p>
          <a:p>
            <a:pPr marL="0" indent="0">
              <a:lnSpc>
                <a:spcPct val="110000"/>
              </a:lnSpc>
              <a:spcBef>
                <a:spcPts val="1200"/>
              </a:spcBef>
              <a:buClr>
                <a:schemeClr val="bg1"/>
              </a:buClr>
              <a:buNone/>
            </a:pPr>
            <a:r>
              <a:rPr lang="en-GB" cap="none" dirty="0">
                <a:solidFill>
                  <a:schemeClr val="bg1"/>
                </a:solidFill>
                <a:effectLst/>
                <a:latin typeface="Trebuchet MS" panose="020B0603020202020204" pitchFamily="34" charset="0"/>
              </a:rPr>
              <a:t>Agitation</a:t>
            </a:r>
          </a:p>
          <a:p>
            <a:pPr marL="0" indent="0">
              <a:lnSpc>
                <a:spcPct val="110000"/>
              </a:lnSpc>
              <a:spcBef>
                <a:spcPts val="2500"/>
              </a:spcBef>
              <a:buClr>
                <a:schemeClr val="bg1"/>
              </a:buClr>
              <a:buNone/>
            </a:pPr>
            <a:endParaRPr lang="en-GB" sz="1600" b="1" cap="none" dirty="0">
              <a:solidFill>
                <a:srgbClr val="FF0000"/>
              </a:solidFill>
              <a:effectLst/>
              <a:latin typeface="Trebuchet MS" panose="020B0603020202020204" pitchFamily="34" charset="0"/>
            </a:endParaRPr>
          </a:p>
        </p:txBody>
      </p:sp>
      <p:pic>
        <p:nvPicPr>
          <p:cNvPr id="5" name="Picture 4">
            <a:extLst>
              <a:ext uri="{FF2B5EF4-FFF2-40B4-BE49-F238E27FC236}">
                <a16:creationId xmlns:a16="http://schemas.microsoft.com/office/drawing/2014/main" id="{256E26F5-E09F-2E0D-41EB-F00225E36D85}"/>
              </a:ext>
            </a:extLst>
          </p:cNvPr>
          <p:cNvPicPr>
            <a:picLocks noChangeAspect="1"/>
          </p:cNvPicPr>
          <p:nvPr/>
        </p:nvPicPr>
        <p:blipFill>
          <a:blip r:embed="rId3"/>
          <a:stretch>
            <a:fillRect/>
          </a:stretch>
        </p:blipFill>
        <p:spPr>
          <a:xfrm>
            <a:off x="133564" y="2050093"/>
            <a:ext cx="4375975" cy="3782123"/>
          </a:xfrm>
          <a:prstGeom prst="rect">
            <a:avLst/>
          </a:prstGeom>
        </p:spPr>
      </p:pic>
    </p:spTree>
    <p:extLst>
      <p:ext uri="{BB962C8B-B14F-4D97-AF65-F5344CB8AC3E}">
        <p14:creationId xmlns:p14="http://schemas.microsoft.com/office/powerpoint/2010/main" val="19422644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800F-7FCC-0FE0-7B5A-446ABFFDA835}"/>
              </a:ext>
            </a:extLst>
          </p:cNvPr>
          <p:cNvSpPr>
            <a:spLocks noGrp="1"/>
          </p:cNvSpPr>
          <p:nvPr>
            <p:ph type="title"/>
          </p:nvPr>
        </p:nvSpPr>
        <p:spPr>
          <a:xfrm>
            <a:off x="-109963" y="926963"/>
            <a:ext cx="5020056" cy="1514233"/>
          </a:xfrm>
        </p:spPr>
        <p:txBody>
          <a:bodyPr vert="horz" lIns="91440" tIns="45720" rIns="91440" bIns="45720" rtlCol="0" anchor="t">
            <a:noAutofit/>
          </a:bodyPr>
          <a:lstStyle/>
          <a:p>
            <a:pPr>
              <a:lnSpc>
                <a:spcPct val="90000"/>
              </a:lnSpc>
            </a:pPr>
            <a:r>
              <a:rPr lang="en-US" sz="4400" b="1" kern="1200" dirty="0">
                <a:solidFill>
                  <a:schemeClr val="bg1"/>
                </a:solidFill>
                <a:effectLst/>
                <a:latin typeface="Trebuchet MS" panose="020B0603020202020204" pitchFamily="34" charset="0"/>
              </a:rPr>
              <a:t>Impact on Individuals</a:t>
            </a:r>
          </a:p>
        </p:txBody>
      </p:sp>
      <p:pic>
        <p:nvPicPr>
          <p:cNvPr id="5" name="Content Placeholder 4" descr="Depressed - a sad person, the aging process">
            <a:extLst>
              <a:ext uri="{FF2B5EF4-FFF2-40B4-BE49-F238E27FC236}">
                <a16:creationId xmlns:a16="http://schemas.microsoft.com/office/drawing/2014/main" id="{1CBF5D26-8806-4BFB-8926-729E4F19E357}"/>
              </a:ext>
            </a:extLst>
          </p:cNvPr>
          <p:cNvPicPr>
            <a:picLocks noGrp="1" noChangeAspect="1"/>
          </p:cNvPicPr>
          <p:nvPr>
            <p:ph sz="half" idx="1"/>
          </p:nvPr>
        </p:nvPicPr>
        <p:blipFill>
          <a:blip r:embed="rId3"/>
          <a:srcRect r="4569" b="1"/>
          <a:stretch>
            <a:fillRect/>
          </a:stretch>
        </p:blipFill>
        <p:spPr>
          <a:xfrm>
            <a:off x="284443" y="2954955"/>
            <a:ext cx="4404491" cy="3080737"/>
          </a:xfrm>
          <a:prstGeom prst="rect">
            <a:avLst/>
          </a:prstGeom>
        </p:spPr>
      </p:pic>
      <p:sp>
        <p:nvSpPr>
          <p:cNvPr id="4" name="Content Placeholder 3">
            <a:extLst>
              <a:ext uri="{FF2B5EF4-FFF2-40B4-BE49-F238E27FC236}">
                <a16:creationId xmlns:a16="http://schemas.microsoft.com/office/drawing/2014/main" id="{1ECE4BB1-53BB-CD29-EB2E-D88687A8BF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4499" y="256514"/>
            <a:ext cx="6363245" cy="5367528"/>
          </a:xfrm>
        </p:spPr>
        <p:txBody>
          <a:bodyPr>
            <a:noAutofit/>
          </a:bodyPr>
          <a:lstStyle/>
          <a:p>
            <a:pPr marL="0" indent="0">
              <a:spcBef>
                <a:spcPts val="2500"/>
              </a:spcBef>
              <a:buNone/>
            </a:pPr>
            <a:r>
              <a:rPr lang="en-GB" sz="2200" b="1" cap="none" dirty="0">
                <a:solidFill>
                  <a:schemeClr val="bg1"/>
                </a:solidFill>
                <a:effectLst/>
                <a:latin typeface="Trebuchet MS" panose="020B0603020202020204" pitchFamily="34" charset="0"/>
              </a:rPr>
              <a:t>Physical Harm</a:t>
            </a:r>
          </a:p>
          <a:p>
            <a:pPr marL="0" lvl="1" indent="0">
              <a:buNone/>
            </a:pPr>
            <a:r>
              <a:rPr lang="en-GB" sz="2200" cap="none" dirty="0">
                <a:solidFill>
                  <a:schemeClr val="bg1"/>
                </a:solidFill>
                <a:effectLst/>
                <a:latin typeface="Trebuchet MS" panose="020B0603020202020204" pitchFamily="34" charset="0"/>
              </a:rPr>
              <a:t>Abuse and neglect can cause significant physical injuries and deterioration of health in individuals.</a:t>
            </a:r>
          </a:p>
          <a:p>
            <a:pPr marL="0" indent="0">
              <a:spcBef>
                <a:spcPts val="2500"/>
              </a:spcBef>
              <a:buNone/>
            </a:pPr>
            <a:r>
              <a:rPr lang="en-GB" sz="2200" b="1" cap="none" dirty="0">
                <a:solidFill>
                  <a:schemeClr val="bg1"/>
                </a:solidFill>
                <a:effectLst/>
                <a:latin typeface="Trebuchet MS" panose="020B0603020202020204" pitchFamily="34" charset="0"/>
              </a:rPr>
              <a:t>Emotional Distress</a:t>
            </a:r>
          </a:p>
          <a:p>
            <a:pPr marL="0" lvl="1" indent="0">
              <a:buNone/>
            </a:pPr>
            <a:r>
              <a:rPr lang="en-GB" sz="2200" cap="none" dirty="0">
                <a:solidFill>
                  <a:schemeClr val="bg1"/>
                </a:solidFill>
                <a:effectLst/>
                <a:latin typeface="Trebuchet MS" panose="020B0603020202020204" pitchFamily="34" charset="0"/>
              </a:rPr>
              <a:t>Victims often suffer emotional pain, anxiety, and trauma due to mistreatment or neglect.</a:t>
            </a:r>
          </a:p>
          <a:p>
            <a:pPr marL="0" indent="0">
              <a:spcBef>
                <a:spcPts val="2500"/>
              </a:spcBef>
              <a:buNone/>
            </a:pPr>
            <a:r>
              <a:rPr lang="en-GB" sz="2200" b="1" cap="none" dirty="0">
                <a:solidFill>
                  <a:schemeClr val="bg1"/>
                </a:solidFill>
                <a:effectLst/>
                <a:latin typeface="Trebuchet MS" panose="020B0603020202020204" pitchFamily="34" charset="0"/>
              </a:rPr>
              <a:t>Loss of Dignity</a:t>
            </a:r>
          </a:p>
          <a:p>
            <a:pPr marL="0" lvl="1" indent="0">
              <a:buNone/>
            </a:pPr>
            <a:r>
              <a:rPr lang="en-GB" sz="2200" cap="none" dirty="0">
                <a:solidFill>
                  <a:schemeClr val="bg1"/>
                </a:solidFill>
                <a:effectLst/>
                <a:latin typeface="Trebuchet MS" panose="020B0603020202020204" pitchFamily="34" charset="0"/>
              </a:rPr>
              <a:t>Abuse can lead to a profound loss of self-respect and personal dignity among service users.</a:t>
            </a:r>
          </a:p>
          <a:p>
            <a:pPr marL="0" indent="0">
              <a:spcBef>
                <a:spcPts val="2500"/>
              </a:spcBef>
              <a:buNone/>
            </a:pPr>
            <a:r>
              <a:rPr lang="en-GB" sz="2200" b="1" cap="none" dirty="0">
                <a:solidFill>
                  <a:schemeClr val="bg1"/>
                </a:solidFill>
                <a:effectLst/>
                <a:latin typeface="Trebuchet MS" panose="020B0603020202020204" pitchFamily="34" charset="0"/>
              </a:rPr>
              <a:t>Diminished Trust</a:t>
            </a:r>
          </a:p>
          <a:p>
            <a:pPr marL="0" lvl="1" indent="0">
              <a:buNone/>
            </a:pPr>
            <a:r>
              <a:rPr lang="en-GB" sz="2200" cap="none" dirty="0">
                <a:solidFill>
                  <a:schemeClr val="bg1"/>
                </a:solidFill>
                <a:effectLst/>
                <a:latin typeface="Trebuchet MS" panose="020B0603020202020204" pitchFamily="34" charset="0"/>
              </a:rPr>
              <a:t>Trust in care providers and services is often weakened or lost after abuse or neglect occurs.</a:t>
            </a:r>
          </a:p>
        </p:txBody>
      </p:sp>
    </p:spTree>
    <p:extLst>
      <p:ext uri="{BB962C8B-B14F-4D97-AF65-F5344CB8AC3E}">
        <p14:creationId xmlns:p14="http://schemas.microsoft.com/office/powerpoint/2010/main" val="41794797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CB45896-DF82-4158-8135-BB4EF22198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40EB365E-3181-4CB3-9344-A19E734A0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BC5DFD5B-FBF8-4DA4-8334-E301342BE5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Marker">
            <a:extLst>
              <a:ext uri="{FF2B5EF4-FFF2-40B4-BE49-F238E27FC236}">
                <a16:creationId xmlns:a16="http://schemas.microsoft.com/office/drawing/2014/main" id="{5342B4D8-CD20-E43C-EDD1-F965997DF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6230" y="957486"/>
            <a:ext cx="4935130" cy="49351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5" name="Picture 24">
            <a:extLst>
              <a:ext uri="{FF2B5EF4-FFF2-40B4-BE49-F238E27FC236}">
                <a16:creationId xmlns:a16="http://schemas.microsoft.com/office/drawing/2014/main" id="{9B2245DD-E679-4B98-AC14-04FB0F31A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0BA711-24B7-E380-3EDF-B6FC827427AA}"/>
              </a:ext>
            </a:extLst>
          </p:cNvPr>
          <p:cNvSpPr>
            <a:spLocks noGrp="1"/>
          </p:cNvSpPr>
          <p:nvPr>
            <p:ph type="ctrTitle"/>
          </p:nvPr>
        </p:nvSpPr>
        <p:spPr>
          <a:xfrm>
            <a:off x="960120" y="957486"/>
            <a:ext cx="4175471" cy="3131913"/>
          </a:xfrm>
        </p:spPr>
        <p:txBody>
          <a:bodyPr vert="horz" lIns="91440" tIns="45720" rIns="91440" bIns="45720" rtlCol="0" anchor="b">
            <a:normAutofit/>
          </a:bodyPr>
          <a:lstStyle/>
          <a:p>
            <a:r>
              <a:rPr lang="en-US" sz="4800" b="1" dirty="0" err="1">
                <a:solidFill>
                  <a:schemeClr val="bg1"/>
                </a:solidFill>
              </a:rPr>
              <a:t>Whorlton</a:t>
            </a:r>
            <a:r>
              <a:rPr lang="en-US" sz="4800" b="1" dirty="0">
                <a:solidFill>
                  <a:schemeClr val="bg1"/>
                </a:solidFill>
              </a:rPr>
              <a:t> Hall</a:t>
            </a:r>
            <a:br>
              <a:rPr lang="en-US" sz="4800" b="1" dirty="0">
                <a:solidFill>
                  <a:schemeClr val="bg1"/>
                </a:solidFill>
              </a:rPr>
            </a:br>
            <a:r>
              <a:rPr lang="en-US" sz="4800" b="1" dirty="0" err="1">
                <a:solidFill>
                  <a:schemeClr val="bg1"/>
                </a:solidFill>
              </a:rPr>
              <a:t>durham</a:t>
            </a:r>
            <a:endParaRPr lang="en-US" sz="4800" b="1" dirty="0">
              <a:solidFill>
                <a:schemeClr val="bg1"/>
              </a:solidFill>
            </a:endParaRPr>
          </a:p>
        </p:txBody>
      </p:sp>
    </p:spTree>
    <p:extLst>
      <p:ext uri="{BB962C8B-B14F-4D97-AF65-F5344CB8AC3E}">
        <p14:creationId xmlns:p14="http://schemas.microsoft.com/office/powerpoint/2010/main" val="27603684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C05B-123C-ED9E-15FD-AB8E0A0890B4}"/>
              </a:ext>
            </a:extLst>
          </p:cNvPr>
          <p:cNvSpPr>
            <a:spLocks noGrp="1"/>
          </p:cNvSpPr>
          <p:nvPr>
            <p:ph type="ctrTitle"/>
          </p:nvPr>
        </p:nvSpPr>
        <p:spPr>
          <a:xfrm>
            <a:off x="1679215" y="1549322"/>
            <a:ext cx="9276202" cy="2176958"/>
          </a:xfrm>
        </p:spPr>
        <p:txBody>
          <a:bodyPr anchor="b">
            <a:normAutofit/>
          </a:bodyPr>
          <a:lstStyle/>
          <a:p>
            <a:r>
              <a:rPr lang="en-GB" sz="4400" b="1" dirty="0">
                <a:solidFill>
                  <a:schemeClr val="bg1"/>
                </a:solidFill>
                <a:effectLst/>
                <a:latin typeface="Trebuchet MS" panose="020B0603020202020204" pitchFamily="34" charset="0"/>
              </a:rPr>
              <a:t>Environments Where Abuse and Neglect Can Occur</a:t>
            </a:r>
          </a:p>
        </p:txBody>
      </p:sp>
    </p:spTree>
    <p:extLst>
      <p:ext uri="{BB962C8B-B14F-4D97-AF65-F5344CB8AC3E}">
        <p14:creationId xmlns:p14="http://schemas.microsoft.com/office/powerpoint/2010/main" val="806951014"/>
      </p:ext>
    </p:extLst>
  </p:cSld>
  <p:clrMapOvr>
    <a:overrideClrMapping bg1="dk1" tx1="lt1" bg2="dk2" tx2="lt2" accent1="accent1" accent2="accent2" accent3="accent3" accent4="accent4" accent5="accent5" accent6="accent6" hlink="hlink" folHlink="folHlink"/>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nior Man in Wheelchair is Having a Positive Communication with a Young Female Doctor in Green Uniform and is Glad to Have a Helping Hand by his Side.">
            <a:extLst>
              <a:ext uri="{FF2B5EF4-FFF2-40B4-BE49-F238E27FC236}">
                <a16:creationId xmlns:a16="http://schemas.microsoft.com/office/drawing/2014/main" id="{4B764B7E-A14A-472C-9D72-147F45D0646A}"/>
              </a:ext>
            </a:extLst>
          </p:cNvPr>
          <p:cNvPicPr>
            <a:picLocks noGrp="1" noChangeAspect="1"/>
          </p:cNvPicPr>
          <p:nvPr>
            <p:ph sz="half" idx="1"/>
          </p:nvPr>
        </p:nvPicPr>
        <p:blipFill>
          <a:blip r:embed="rId3"/>
          <a:srcRect r="-3" b="7698"/>
          <a:stretch>
            <a:fillRect/>
          </a:stretch>
        </p:blipFill>
        <p:spPr>
          <a:xfrm>
            <a:off x="392741" y="1238291"/>
            <a:ext cx="3033854" cy="4195112"/>
          </a:xfrm>
          <a:prstGeom prst="rect">
            <a:avLst/>
          </a:prstGeom>
        </p:spPr>
      </p:pic>
      <p:sp>
        <p:nvSpPr>
          <p:cNvPr id="4" name="Content Placeholder 3">
            <a:extLst>
              <a:ext uri="{FF2B5EF4-FFF2-40B4-BE49-F238E27FC236}">
                <a16:creationId xmlns:a16="http://schemas.microsoft.com/office/drawing/2014/main" id="{2BE627A2-5020-81D8-A9D0-EFB99BF18DD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88568" y="432948"/>
            <a:ext cx="7654009" cy="5470518"/>
          </a:xfrm>
        </p:spPr>
        <p:txBody>
          <a:bodyPr>
            <a:noAutofit/>
          </a:bodyPr>
          <a:lstStyle/>
          <a:p>
            <a:pPr marL="0" indent="0">
              <a:spcBef>
                <a:spcPts val="2500"/>
              </a:spcBef>
              <a:buNone/>
            </a:pPr>
            <a:r>
              <a:rPr lang="en-GB" sz="2400" b="1" cap="none" dirty="0">
                <a:solidFill>
                  <a:schemeClr val="bg1"/>
                </a:solidFill>
                <a:effectLst/>
                <a:latin typeface="Trebuchet MS" panose="020B0603020202020204" pitchFamily="34" charset="0"/>
              </a:rPr>
              <a:t>High Dependency Needs</a:t>
            </a:r>
          </a:p>
          <a:p>
            <a:pPr marL="0" lvl="1" indent="0">
              <a:buNone/>
            </a:pPr>
            <a:r>
              <a:rPr lang="en-GB" sz="2400" cap="none" dirty="0">
                <a:solidFill>
                  <a:schemeClr val="bg1"/>
                </a:solidFill>
                <a:effectLst/>
                <a:latin typeface="Trebuchet MS" panose="020B0603020202020204" pitchFamily="34" charset="0"/>
              </a:rPr>
              <a:t>Residents often have complex and high dependency needs requiring specialized care and attention.</a:t>
            </a:r>
          </a:p>
          <a:p>
            <a:pPr marL="0" indent="0">
              <a:spcBef>
                <a:spcPts val="2500"/>
              </a:spcBef>
              <a:buNone/>
            </a:pPr>
            <a:r>
              <a:rPr lang="en-GB" sz="2400" b="1" cap="none" dirty="0">
                <a:solidFill>
                  <a:schemeClr val="bg1"/>
                </a:solidFill>
                <a:effectLst/>
                <a:latin typeface="Trebuchet MS" panose="020B0603020202020204" pitchFamily="34" charset="0"/>
              </a:rPr>
              <a:t>Organisational Challenges</a:t>
            </a:r>
          </a:p>
          <a:p>
            <a:pPr marL="0" lvl="1" indent="0">
              <a:buNone/>
            </a:pPr>
            <a:r>
              <a:rPr lang="en-GB" sz="2400" cap="none" dirty="0">
                <a:solidFill>
                  <a:schemeClr val="bg1"/>
                </a:solidFill>
                <a:effectLst/>
                <a:latin typeface="Trebuchet MS" panose="020B0603020202020204" pitchFamily="34" charset="0"/>
              </a:rPr>
              <a:t>Operational and resource challenges in these settings can impact quality of care and safety.</a:t>
            </a:r>
          </a:p>
          <a:p>
            <a:pPr marL="0" indent="0">
              <a:spcBef>
                <a:spcPts val="2500"/>
              </a:spcBef>
              <a:buNone/>
            </a:pPr>
            <a:r>
              <a:rPr lang="en-GB" sz="2400" b="1" cap="none" dirty="0">
                <a:solidFill>
                  <a:schemeClr val="bg1"/>
                </a:solidFill>
                <a:effectLst/>
                <a:latin typeface="Trebuchet MS" panose="020B0603020202020204" pitchFamily="34" charset="0"/>
              </a:rPr>
              <a:t>Risk of Abuse and Neglect</a:t>
            </a:r>
          </a:p>
          <a:p>
            <a:pPr marL="0" lvl="1" indent="0">
              <a:buNone/>
            </a:pPr>
            <a:r>
              <a:rPr lang="en-GB" sz="2400" cap="none" dirty="0">
                <a:solidFill>
                  <a:schemeClr val="bg1"/>
                </a:solidFill>
                <a:effectLst/>
                <a:latin typeface="Trebuchet MS" panose="020B0603020202020204" pitchFamily="34" charset="0"/>
              </a:rPr>
              <a:t>Complex needs and organisational issues may increase the risk of abuse or neglect in </a:t>
            </a:r>
            <a:r>
              <a:rPr lang="en-GB" sz="2400" cap="none" dirty="0">
                <a:solidFill>
                  <a:schemeClr val="bg1"/>
                </a:solidFill>
                <a:latin typeface="Trebuchet MS" panose="020B0603020202020204" pitchFamily="34" charset="0"/>
              </a:rPr>
              <a:t>care settings</a:t>
            </a:r>
            <a:r>
              <a:rPr lang="en-GB" sz="2400" cap="none" dirty="0">
                <a:latin typeface="Trebuchet MS" panose="020B0603020202020204" pitchFamily="34" charset="0"/>
              </a:rPr>
              <a:t>.</a:t>
            </a:r>
          </a:p>
          <a:p>
            <a:pPr marL="0" lvl="1" indent="0">
              <a:buNone/>
            </a:pPr>
            <a:endParaRPr lang="en-GB" sz="2400" cap="none" dirty="0">
              <a:latin typeface="Trebuchet MS" panose="020B0603020202020204" pitchFamily="34" charset="0"/>
            </a:endParaRPr>
          </a:p>
        </p:txBody>
      </p:sp>
    </p:spTree>
    <p:extLst>
      <p:ext uri="{BB962C8B-B14F-4D97-AF65-F5344CB8AC3E}">
        <p14:creationId xmlns:p14="http://schemas.microsoft.com/office/powerpoint/2010/main" val="302272107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E72-EDB7-CFD5-B560-7AB265EC816B}"/>
              </a:ext>
            </a:extLst>
          </p:cNvPr>
          <p:cNvSpPr>
            <a:spLocks noGrp="1"/>
          </p:cNvSpPr>
          <p:nvPr>
            <p:ph type="title"/>
          </p:nvPr>
        </p:nvSpPr>
        <p:spPr>
          <a:xfrm>
            <a:off x="198870" y="968783"/>
            <a:ext cx="5020056" cy="1664208"/>
          </a:xfrm>
        </p:spPr>
        <p:txBody>
          <a:bodyPr vert="horz" lIns="91440" tIns="45720" rIns="91440" bIns="45720" rtlCol="0" anchor="t">
            <a:normAutofit/>
          </a:bodyPr>
          <a:lstStyle/>
          <a:p>
            <a:pPr>
              <a:lnSpc>
                <a:spcPct val="90000"/>
              </a:lnSpc>
            </a:pPr>
            <a:r>
              <a:rPr lang="en-US" sz="3700" b="1" kern="1200" dirty="0">
                <a:solidFill>
                  <a:schemeClr val="bg1"/>
                </a:solidFill>
                <a:effectLst/>
                <a:latin typeface="Trebuchet MS" panose="020B0603020202020204" pitchFamily="34" charset="0"/>
              </a:rPr>
              <a:t>Risk Factors Within </a:t>
            </a:r>
            <a:r>
              <a:rPr lang="en-US" sz="3700" b="1" kern="1200" dirty="0" err="1">
                <a:solidFill>
                  <a:schemeClr val="bg1"/>
                </a:solidFill>
                <a:effectLst/>
                <a:latin typeface="Trebuchet MS" panose="020B0603020202020204" pitchFamily="34" charset="0"/>
              </a:rPr>
              <a:t>Organisations</a:t>
            </a:r>
            <a:r>
              <a:rPr lang="en-US" sz="3700" b="1" kern="1200" dirty="0">
                <a:solidFill>
                  <a:schemeClr val="bg1"/>
                </a:solidFill>
                <a:effectLst/>
                <a:latin typeface="Trebuchet MS" panose="020B0603020202020204" pitchFamily="34" charset="0"/>
              </a:rPr>
              <a:t> and Systems</a:t>
            </a:r>
          </a:p>
        </p:txBody>
      </p:sp>
      <p:pic>
        <p:nvPicPr>
          <p:cNvPr id="5" name="Content Placeholder 4" descr="Teamwork Gear and teamwork concept. Gears part working with Teamwork Gear.">
            <a:extLst>
              <a:ext uri="{FF2B5EF4-FFF2-40B4-BE49-F238E27FC236}">
                <a16:creationId xmlns:a16="http://schemas.microsoft.com/office/drawing/2014/main" id="{CD4CDC99-11D8-4B99-9E1E-F67E373FCDA8}"/>
              </a:ext>
            </a:extLst>
          </p:cNvPr>
          <p:cNvPicPr>
            <a:picLocks noGrp="1" noChangeAspect="1"/>
          </p:cNvPicPr>
          <p:nvPr>
            <p:ph sz="half" idx="1"/>
          </p:nvPr>
        </p:nvPicPr>
        <p:blipFill>
          <a:blip r:embed="rId3"/>
          <a:srcRect l="8493" r="5724" b="-3"/>
          <a:stretch>
            <a:fillRect/>
          </a:stretch>
        </p:blipFill>
        <p:spPr>
          <a:xfrm>
            <a:off x="623745" y="3072866"/>
            <a:ext cx="4170307" cy="2916936"/>
          </a:xfrm>
          <a:prstGeom prst="rect">
            <a:avLst/>
          </a:prstGeom>
        </p:spPr>
      </p:pic>
      <p:sp>
        <p:nvSpPr>
          <p:cNvPr id="4" name="Content Placeholder 3">
            <a:extLst>
              <a:ext uri="{FF2B5EF4-FFF2-40B4-BE49-F238E27FC236}">
                <a16:creationId xmlns:a16="http://schemas.microsoft.com/office/drawing/2014/main" id="{3CFDB1DC-824A-0C61-F881-1DB7768D79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37923" y="150876"/>
            <a:ext cx="6654077" cy="5367528"/>
          </a:xfrm>
        </p:spPr>
        <p:txBody>
          <a:bodyPr>
            <a:noAutofit/>
          </a:bodyPr>
          <a:lstStyle/>
          <a:p>
            <a:pPr marL="0" indent="0">
              <a:spcBef>
                <a:spcPts val="2500"/>
              </a:spcBef>
              <a:buNone/>
            </a:pPr>
            <a:r>
              <a:rPr lang="en-GB" sz="2200" b="1" cap="none" dirty="0">
                <a:solidFill>
                  <a:schemeClr val="bg1"/>
                </a:solidFill>
                <a:effectLst/>
                <a:latin typeface="Trebuchet MS" panose="020B0603020202020204" pitchFamily="34" charset="0"/>
              </a:rPr>
              <a:t>Staff Shortages</a:t>
            </a:r>
          </a:p>
          <a:p>
            <a:pPr marL="0" lvl="1" indent="0">
              <a:buNone/>
            </a:pPr>
            <a:r>
              <a:rPr lang="en-GB" sz="2200" cap="none" dirty="0">
                <a:solidFill>
                  <a:schemeClr val="bg1"/>
                </a:solidFill>
                <a:effectLst/>
                <a:latin typeface="Trebuchet MS" panose="020B0603020202020204" pitchFamily="34" charset="0"/>
              </a:rPr>
              <a:t>Lack of sufficient staff increases workload and stress, raising risks of errors and neglect.</a:t>
            </a:r>
          </a:p>
          <a:p>
            <a:pPr marL="0" indent="0">
              <a:spcBef>
                <a:spcPts val="2500"/>
              </a:spcBef>
              <a:buNone/>
            </a:pPr>
            <a:r>
              <a:rPr lang="en-GB" sz="2200" b="1" cap="none" dirty="0">
                <a:solidFill>
                  <a:schemeClr val="bg1"/>
                </a:solidFill>
                <a:effectLst/>
                <a:latin typeface="Trebuchet MS" panose="020B0603020202020204" pitchFamily="34" charset="0"/>
              </a:rPr>
              <a:t>Inadequate Training</a:t>
            </a:r>
          </a:p>
          <a:p>
            <a:pPr marL="0" lvl="1" indent="0">
              <a:buNone/>
            </a:pPr>
            <a:r>
              <a:rPr lang="en-GB" sz="2200" cap="none" dirty="0">
                <a:solidFill>
                  <a:schemeClr val="bg1"/>
                </a:solidFill>
                <a:effectLst/>
                <a:latin typeface="Trebuchet MS" panose="020B0603020202020204" pitchFamily="34" charset="0"/>
              </a:rPr>
              <a:t>Poor training reduces staff competence and ability to manage complex situations effectively.</a:t>
            </a:r>
          </a:p>
          <a:p>
            <a:pPr marL="0" indent="0">
              <a:spcBef>
                <a:spcPts val="2500"/>
              </a:spcBef>
              <a:buNone/>
            </a:pPr>
            <a:r>
              <a:rPr lang="en-GB" sz="2200" b="1" cap="none" dirty="0">
                <a:solidFill>
                  <a:schemeClr val="bg1"/>
                </a:solidFill>
                <a:effectLst/>
                <a:latin typeface="Trebuchet MS" panose="020B0603020202020204" pitchFamily="34" charset="0"/>
              </a:rPr>
              <a:t>Poor Communication</a:t>
            </a:r>
          </a:p>
          <a:p>
            <a:pPr marL="0" lvl="1" indent="0">
              <a:buNone/>
            </a:pPr>
            <a:r>
              <a:rPr lang="en-GB" sz="2200" cap="none" dirty="0">
                <a:solidFill>
                  <a:schemeClr val="bg1"/>
                </a:solidFill>
                <a:effectLst/>
                <a:latin typeface="Trebuchet MS" panose="020B0603020202020204" pitchFamily="34" charset="0"/>
              </a:rPr>
              <a:t>Miscommunication or lack of communication causes misunderstandings and operational failures.</a:t>
            </a:r>
          </a:p>
          <a:p>
            <a:pPr marL="0" indent="0">
              <a:spcBef>
                <a:spcPts val="2500"/>
              </a:spcBef>
              <a:buNone/>
            </a:pPr>
            <a:r>
              <a:rPr lang="en-GB" sz="2200" b="1" cap="none" dirty="0">
                <a:solidFill>
                  <a:schemeClr val="bg1"/>
                </a:solidFill>
                <a:effectLst/>
                <a:latin typeface="Trebuchet MS" panose="020B0603020202020204" pitchFamily="34" charset="0"/>
              </a:rPr>
              <a:t>Resource Constraints</a:t>
            </a:r>
          </a:p>
          <a:p>
            <a:pPr marL="0" lvl="1" indent="0">
              <a:buNone/>
            </a:pPr>
            <a:r>
              <a:rPr lang="en-GB" sz="2200" cap="none" dirty="0">
                <a:solidFill>
                  <a:schemeClr val="bg1"/>
                </a:solidFill>
                <a:effectLst/>
                <a:latin typeface="Trebuchet MS" panose="020B0603020202020204" pitchFamily="34" charset="0"/>
              </a:rPr>
              <a:t>Limited resources hinder proper support and increase vulnerability to organisational abuse.</a:t>
            </a:r>
          </a:p>
        </p:txBody>
      </p:sp>
    </p:spTree>
    <p:extLst>
      <p:ext uri="{BB962C8B-B14F-4D97-AF65-F5344CB8AC3E}">
        <p14:creationId xmlns:p14="http://schemas.microsoft.com/office/powerpoint/2010/main" val="390561148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CEC0-36C3-0CE7-20EE-5125D0BA157A}"/>
              </a:ext>
            </a:extLst>
          </p:cNvPr>
          <p:cNvSpPr>
            <a:spLocks noGrp="1"/>
          </p:cNvSpPr>
          <p:nvPr>
            <p:ph type="title"/>
          </p:nvPr>
        </p:nvSpPr>
        <p:spPr>
          <a:xfrm>
            <a:off x="0" y="978408"/>
            <a:ext cx="3931920" cy="5376672"/>
          </a:xfrm>
        </p:spPr>
        <p:txBody>
          <a:bodyPr>
            <a:normAutofit/>
          </a:bodyPr>
          <a:lstStyle/>
          <a:p>
            <a:r>
              <a:rPr lang="en-GB" sz="4000" b="1" dirty="0">
                <a:solidFill>
                  <a:schemeClr val="bg1"/>
                </a:solidFill>
                <a:effectLst/>
                <a:latin typeface="Trebuchet MS" panose="020B0603020202020204" pitchFamily="34" charset="0"/>
              </a:rPr>
              <a:t>Role of Institutional Culture and Leadership</a:t>
            </a:r>
          </a:p>
        </p:txBody>
      </p:sp>
      <p:graphicFrame>
        <p:nvGraphicFramePr>
          <p:cNvPr id="4" name="Content Placeholder 4">
            <a:extLst>
              <a:ext uri="{FF2B5EF4-FFF2-40B4-BE49-F238E27FC236}">
                <a16:creationId xmlns:a16="http://schemas.microsoft.com/office/drawing/2014/main" id="{DDEE6231-AF09-4486-BA50-26B284F32BAF}"/>
              </a:ext>
            </a:extLst>
          </p:cNvPr>
          <p:cNvGraphicFramePr>
            <a:graphicFrameLocks noGrp="1"/>
          </p:cNvGraphicFramePr>
          <p:nvPr>
            <p:ph idx="1"/>
            <p:extLst>
              <p:ext uri="{D42A27DB-BD31-4B8C-83A1-F6EECF244321}">
                <p14:modId xmlns:p14="http://schemas.microsoft.com/office/powerpoint/2010/main" val="417019873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931920" y="664143"/>
          <a:ext cx="7735824" cy="5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0204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63C8-A3EC-6299-3A65-0172AC8A21CA}"/>
              </a:ext>
            </a:extLst>
          </p:cNvPr>
          <p:cNvSpPr>
            <a:spLocks noGrp="1"/>
          </p:cNvSpPr>
          <p:nvPr>
            <p:ph type="ctrTitle"/>
          </p:nvPr>
        </p:nvSpPr>
        <p:spPr>
          <a:xfrm>
            <a:off x="569761" y="2160574"/>
            <a:ext cx="10489666" cy="2290246"/>
          </a:xfrm>
        </p:spPr>
        <p:txBody>
          <a:bodyPr anchor="b">
            <a:normAutofit/>
          </a:bodyPr>
          <a:lstStyle/>
          <a:p>
            <a:r>
              <a:rPr lang="en-GB" sz="4400" b="1" dirty="0">
                <a:solidFill>
                  <a:schemeClr val="bg1"/>
                </a:solidFill>
                <a:effectLst/>
                <a:latin typeface="Trebuchet MS" panose="020B0603020202020204" pitchFamily="34" charset="0"/>
              </a:rPr>
              <a:t>Reporting and Responding to Concerns</a:t>
            </a:r>
          </a:p>
        </p:txBody>
      </p:sp>
    </p:spTree>
    <p:extLst>
      <p:ext uri="{BB962C8B-B14F-4D97-AF65-F5344CB8AC3E}">
        <p14:creationId xmlns:p14="http://schemas.microsoft.com/office/powerpoint/2010/main" val="851778247"/>
      </p:ext>
    </p:extLst>
  </p:cSld>
  <p:clrMapOvr>
    <a:overrideClrMapping bg1="dk1" tx1="lt1" bg2="dk2" tx2="lt2" accent1="accent1" accent2="accent2" accent3="accent3" accent4="accent4" accent5="accent5" accent6="accent6" hlink="hlink" folHlink="folHlink"/>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63CF-BD97-0670-1E93-DC0EABF45500}"/>
              </a:ext>
            </a:extLst>
          </p:cNvPr>
          <p:cNvSpPr>
            <a:spLocks noGrp="1"/>
          </p:cNvSpPr>
          <p:nvPr>
            <p:ph type="title"/>
          </p:nvPr>
        </p:nvSpPr>
        <p:spPr>
          <a:xfrm>
            <a:off x="86263" y="151954"/>
            <a:ext cx="11184920" cy="1915933"/>
          </a:xfrm>
        </p:spPr>
        <p:txBody>
          <a:bodyPr vert="horz" lIns="91440" tIns="45720" rIns="91440" bIns="45720" rtlCol="0" anchor="t">
            <a:noAutofit/>
          </a:bodyPr>
          <a:lstStyle/>
          <a:p>
            <a:pPr>
              <a:lnSpc>
                <a:spcPct val="90000"/>
              </a:lnSpc>
            </a:pPr>
            <a:r>
              <a:rPr lang="en-US" sz="4400" b="1" kern="1200" dirty="0">
                <a:solidFill>
                  <a:schemeClr val="bg1"/>
                </a:solidFill>
                <a:effectLst/>
                <a:latin typeface="Trebuchet MS" panose="020B0603020202020204" pitchFamily="34" charset="0"/>
              </a:rPr>
              <a:t>Reporting Mechanisms and Safeguarding Procedures</a:t>
            </a:r>
          </a:p>
        </p:txBody>
      </p:sp>
      <p:pic>
        <p:nvPicPr>
          <p:cNvPr id="5" name="Content Placeholder 4">
            <a:extLst>
              <a:ext uri="{FF2B5EF4-FFF2-40B4-BE49-F238E27FC236}">
                <a16:creationId xmlns:a16="http://schemas.microsoft.com/office/drawing/2014/main" id="{5A3C27BA-CACD-42DC-8521-ECCDE3A0A0AE}"/>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34" r="5434"/>
          <a:stretch/>
        </p:blipFill>
        <p:spPr>
          <a:xfrm>
            <a:off x="7190310" y="1736857"/>
            <a:ext cx="4930357" cy="3669274"/>
          </a:xfrm>
          <a:prstGeom prst="rect">
            <a:avLst/>
          </a:prstGeom>
        </p:spPr>
      </p:pic>
      <p:sp>
        <p:nvSpPr>
          <p:cNvPr id="4" name="Content Placeholder 3">
            <a:extLst>
              <a:ext uri="{FF2B5EF4-FFF2-40B4-BE49-F238E27FC236}">
                <a16:creationId xmlns:a16="http://schemas.microsoft.com/office/drawing/2014/main" id="{84B478F7-D07C-7D88-0D69-8A7AC3C61B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4426" y="1637930"/>
            <a:ext cx="6965884" cy="4198159"/>
          </a:xfrm>
        </p:spPr>
        <p:txBody>
          <a:bodyPr>
            <a:noAutofit/>
          </a:bodyPr>
          <a:lstStyle/>
          <a:p>
            <a:pPr marL="0" indent="0">
              <a:spcBef>
                <a:spcPts val="2500"/>
              </a:spcBef>
              <a:buNone/>
            </a:pPr>
            <a:r>
              <a:rPr lang="en-GB" b="1" cap="none" dirty="0">
                <a:solidFill>
                  <a:schemeClr val="bg1"/>
                </a:solidFill>
                <a:effectLst/>
                <a:latin typeface="Trebuchet MS" panose="020B0603020202020204" pitchFamily="34" charset="0"/>
              </a:rPr>
              <a:t>Clear Reporting Processes</a:t>
            </a:r>
          </a:p>
          <a:p>
            <a:pPr marL="0" lvl="1" indent="0">
              <a:buNone/>
            </a:pPr>
            <a:r>
              <a:rPr lang="en-GB" sz="2000" cap="none" dirty="0">
                <a:solidFill>
                  <a:schemeClr val="bg1"/>
                </a:solidFill>
                <a:effectLst/>
                <a:latin typeface="Trebuchet MS" panose="020B0603020202020204" pitchFamily="34" charset="0"/>
              </a:rPr>
              <a:t>Care settings need well-defined procedures for reporting concerns promptly and effectively.</a:t>
            </a:r>
          </a:p>
          <a:p>
            <a:pPr marL="0" indent="0">
              <a:spcBef>
                <a:spcPts val="2500"/>
              </a:spcBef>
              <a:buNone/>
            </a:pPr>
            <a:r>
              <a:rPr lang="en-GB" b="1" cap="none" dirty="0">
                <a:solidFill>
                  <a:schemeClr val="bg1"/>
                </a:solidFill>
                <a:effectLst/>
                <a:latin typeface="Trebuchet MS" panose="020B0603020202020204" pitchFamily="34" charset="0"/>
              </a:rPr>
              <a:t>Designated Safeguarding Leads</a:t>
            </a:r>
          </a:p>
          <a:p>
            <a:pPr marL="0" lvl="1" indent="0">
              <a:buNone/>
            </a:pPr>
            <a:r>
              <a:rPr lang="en-GB" sz="2000" cap="none" dirty="0">
                <a:solidFill>
                  <a:schemeClr val="bg1"/>
                </a:solidFill>
                <a:effectLst/>
                <a:latin typeface="Trebuchet MS" panose="020B0603020202020204" pitchFamily="34" charset="0"/>
              </a:rPr>
              <a:t>Designated safeguarding leads oversee concerns and ensure proper action to protect individuals.</a:t>
            </a:r>
          </a:p>
          <a:p>
            <a:pPr marL="0" indent="0">
              <a:spcBef>
                <a:spcPts val="2500"/>
              </a:spcBef>
              <a:buNone/>
            </a:pPr>
            <a:r>
              <a:rPr lang="en-GB" b="1" cap="none" dirty="0">
                <a:solidFill>
                  <a:schemeClr val="bg1"/>
                </a:solidFill>
                <a:effectLst/>
                <a:latin typeface="Trebuchet MS" panose="020B0603020202020204" pitchFamily="34" charset="0"/>
              </a:rPr>
              <a:t>Protection Protocols</a:t>
            </a:r>
          </a:p>
          <a:p>
            <a:pPr marL="0" lvl="1" indent="0">
              <a:buNone/>
            </a:pPr>
            <a:r>
              <a:rPr lang="en-GB" sz="2000" cap="none" dirty="0">
                <a:solidFill>
                  <a:schemeClr val="bg1"/>
                </a:solidFill>
                <a:effectLst/>
                <a:latin typeface="Trebuchet MS" panose="020B0603020202020204" pitchFamily="34" charset="0"/>
              </a:rPr>
              <a:t>Protocols are essential to safeguard individuals from harm within care environments.</a:t>
            </a:r>
          </a:p>
        </p:txBody>
      </p:sp>
    </p:spTree>
    <p:extLst>
      <p:ext uri="{BB962C8B-B14F-4D97-AF65-F5344CB8AC3E}">
        <p14:creationId xmlns:p14="http://schemas.microsoft.com/office/powerpoint/2010/main" val="23812230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DC9B-F302-545E-63A6-7E05ABDC3FCE}"/>
              </a:ext>
            </a:extLst>
          </p:cNvPr>
          <p:cNvSpPr>
            <a:spLocks noGrp="1"/>
          </p:cNvSpPr>
          <p:nvPr>
            <p:ph type="title"/>
          </p:nvPr>
        </p:nvSpPr>
        <p:spPr>
          <a:xfrm>
            <a:off x="0" y="25507"/>
            <a:ext cx="11916076" cy="1664208"/>
          </a:xfrm>
        </p:spPr>
        <p:txBody>
          <a:bodyPr vert="horz" lIns="91440" tIns="45720" rIns="91440" bIns="45720" rtlCol="0" anchor="t">
            <a:normAutofit/>
          </a:bodyPr>
          <a:lstStyle/>
          <a:p>
            <a:pPr>
              <a:lnSpc>
                <a:spcPct val="90000"/>
              </a:lnSpc>
            </a:pPr>
            <a:r>
              <a:rPr lang="en-US" sz="3700" b="1" kern="1200" dirty="0">
                <a:solidFill>
                  <a:schemeClr val="bg1"/>
                </a:solidFill>
                <a:effectLst/>
                <a:latin typeface="Trebuchet MS" panose="020B0603020202020204" pitchFamily="34" charset="0"/>
              </a:rPr>
              <a:t>Barriers to Reporting</a:t>
            </a:r>
          </a:p>
        </p:txBody>
      </p:sp>
      <p:pic>
        <p:nvPicPr>
          <p:cNvPr id="5" name="Content Placeholder 4" descr="A businesswoman looks up at a very tall red ladder isolated on a yellow background.">
            <a:extLst>
              <a:ext uri="{FF2B5EF4-FFF2-40B4-BE49-F238E27FC236}">
                <a16:creationId xmlns:a16="http://schemas.microsoft.com/office/drawing/2014/main" id="{B1BBBCFD-2D5C-49B3-B38C-7037E30C0854}"/>
              </a:ext>
            </a:extLst>
          </p:cNvPr>
          <p:cNvPicPr>
            <a:picLocks noGrp="1" noChangeAspect="1"/>
          </p:cNvPicPr>
          <p:nvPr>
            <p:ph sz="half" idx="1"/>
          </p:nvPr>
        </p:nvPicPr>
        <p:blipFill>
          <a:blip r:embed="rId3"/>
          <a:srcRect r="1706" b="-3"/>
          <a:stretch>
            <a:fillRect/>
          </a:stretch>
        </p:blipFill>
        <p:spPr>
          <a:xfrm>
            <a:off x="296486" y="1145406"/>
            <a:ext cx="3295789" cy="5200530"/>
          </a:xfrm>
          <a:prstGeom prst="rect">
            <a:avLst/>
          </a:prstGeom>
        </p:spPr>
      </p:pic>
      <p:sp>
        <p:nvSpPr>
          <p:cNvPr id="4" name="Content Placeholder 3">
            <a:extLst>
              <a:ext uri="{FF2B5EF4-FFF2-40B4-BE49-F238E27FC236}">
                <a16:creationId xmlns:a16="http://schemas.microsoft.com/office/drawing/2014/main" id="{97F6CC20-6670-6F72-8403-FD9E4767B21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50105" y="978408"/>
            <a:ext cx="7817639" cy="5367528"/>
          </a:xfrm>
        </p:spPr>
        <p:txBody>
          <a:bodyPr>
            <a:noAutofit/>
          </a:bodyPr>
          <a:lstStyle/>
          <a:p>
            <a:pPr marL="0" indent="0">
              <a:spcBef>
                <a:spcPts val="2500"/>
              </a:spcBef>
              <a:buNone/>
            </a:pPr>
            <a:r>
              <a:rPr lang="en-GB" sz="2400" b="1" cap="none" dirty="0">
                <a:solidFill>
                  <a:schemeClr val="bg1"/>
                </a:solidFill>
                <a:effectLst/>
                <a:latin typeface="Trebuchet MS" panose="020B0603020202020204" pitchFamily="34" charset="0"/>
              </a:rPr>
              <a:t>Fear of Retaliation</a:t>
            </a:r>
          </a:p>
          <a:p>
            <a:pPr marL="0" lvl="1" indent="0">
              <a:buNone/>
            </a:pPr>
            <a:r>
              <a:rPr lang="en-GB" sz="2400" cap="none" dirty="0">
                <a:solidFill>
                  <a:schemeClr val="bg1"/>
                </a:solidFill>
                <a:effectLst/>
                <a:latin typeface="Trebuchet MS" panose="020B0603020202020204" pitchFamily="34" charset="0"/>
              </a:rPr>
              <a:t>Fear of retaliation often stops individuals from reporting issues, creating a culture of silence and mistrust.</a:t>
            </a:r>
          </a:p>
          <a:p>
            <a:pPr marL="0" indent="0">
              <a:spcBef>
                <a:spcPts val="2500"/>
              </a:spcBef>
              <a:buNone/>
            </a:pPr>
            <a:r>
              <a:rPr lang="en-GB" sz="2400" b="1" cap="none" dirty="0">
                <a:solidFill>
                  <a:schemeClr val="bg1"/>
                </a:solidFill>
                <a:effectLst/>
                <a:latin typeface="Trebuchet MS" panose="020B0603020202020204" pitchFamily="34" charset="0"/>
              </a:rPr>
              <a:t>Lack of Awareness</a:t>
            </a:r>
          </a:p>
          <a:p>
            <a:pPr marL="0" lvl="1" indent="0">
              <a:buNone/>
            </a:pPr>
            <a:r>
              <a:rPr lang="en-GB" sz="2400" cap="none" dirty="0">
                <a:solidFill>
                  <a:schemeClr val="bg1"/>
                </a:solidFill>
                <a:effectLst/>
                <a:latin typeface="Trebuchet MS" panose="020B0603020202020204" pitchFamily="34" charset="0"/>
              </a:rPr>
              <a:t>Many do not report due to lack of awareness about reporting mechanisms and their rights within the organization.</a:t>
            </a:r>
          </a:p>
          <a:p>
            <a:pPr marL="0" indent="0">
              <a:spcBef>
                <a:spcPts val="2500"/>
              </a:spcBef>
              <a:buNone/>
            </a:pPr>
            <a:r>
              <a:rPr lang="en-GB" sz="2400" b="1" cap="none" dirty="0">
                <a:solidFill>
                  <a:schemeClr val="bg1"/>
                </a:solidFill>
                <a:effectLst/>
                <a:latin typeface="Trebuchet MS" panose="020B0603020202020204" pitchFamily="34" charset="0"/>
              </a:rPr>
              <a:t>Encouraging Open Communication</a:t>
            </a:r>
          </a:p>
          <a:p>
            <a:pPr marL="0" lvl="1" indent="0">
              <a:buNone/>
            </a:pPr>
            <a:r>
              <a:rPr lang="en-GB" sz="2400" cap="none" dirty="0">
                <a:solidFill>
                  <a:schemeClr val="bg1"/>
                </a:solidFill>
                <a:effectLst/>
                <a:latin typeface="Trebuchet MS" panose="020B0603020202020204" pitchFamily="34" charset="0"/>
              </a:rPr>
              <a:t>Promoting open communication helps build trust and empowers individuals to report concerns safely.</a:t>
            </a:r>
          </a:p>
          <a:p>
            <a:pPr marL="0" indent="0">
              <a:spcBef>
                <a:spcPts val="2500"/>
              </a:spcBef>
              <a:buNone/>
            </a:pPr>
            <a:r>
              <a:rPr lang="en-GB" sz="2400" cap="none" dirty="0">
                <a:solidFill>
                  <a:schemeClr val="bg1"/>
                </a:solidFill>
                <a:effectLst/>
                <a:latin typeface="Trebuchet MS" panose="020B0603020202020204" pitchFamily="34" charset="0"/>
              </a:rPr>
              <a:t>Protecting Reporters</a:t>
            </a:r>
          </a:p>
          <a:p>
            <a:pPr marL="0" lvl="1" indent="0">
              <a:buNone/>
            </a:pPr>
            <a:r>
              <a:rPr lang="en-GB" sz="2400" cap="none" dirty="0">
                <a:solidFill>
                  <a:schemeClr val="bg1"/>
                </a:solidFill>
                <a:effectLst/>
                <a:latin typeface="Trebuchet MS" panose="020B0603020202020204" pitchFamily="34" charset="0"/>
              </a:rPr>
              <a:t>Ensuring protection and anonymity for reporters is critical to overcoming barriers and fostering a safe reporting culture.</a:t>
            </a:r>
          </a:p>
        </p:txBody>
      </p:sp>
    </p:spTree>
    <p:extLst>
      <p:ext uri="{BB962C8B-B14F-4D97-AF65-F5344CB8AC3E}">
        <p14:creationId xmlns:p14="http://schemas.microsoft.com/office/powerpoint/2010/main" val="335561290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5C36-F486-372F-152A-8DEF52E8B720}"/>
              </a:ext>
            </a:extLst>
          </p:cNvPr>
          <p:cNvSpPr>
            <a:spLocks noGrp="1"/>
          </p:cNvSpPr>
          <p:nvPr>
            <p:ph type="title"/>
          </p:nvPr>
        </p:nvSpPr>
        <p:spPr>
          <a:xfrm>
            <a:off x="0" y="590220"/>
            <a:ext cx="6096000" cy="1463040"/>
          </a:xfrm>
        </p:spPr>
        <p:txBody>
          <a:bodyPr vert="horz" lIns="91440" tIns="45720" rIns="91440" bIns="45720" rtlCol="0" anchor="t">
            <a:normAutofit/>
          </a:bodyPr>
          <a:lstStyle/>
          <a:p>
            <a:pPr>
              <a:lnSpc>
                <a:spcPct val="90000"/>
              </a:lnSpc>
            </a:pPr>
            <a:r>
              <a:rPr lang="en-US" sz="3100" b="1" kern="1200" dirty="0">
                <a:solidFill>
                  <a:schemeClr val="bg1"/>
                </a:solidFill>
                <a:effectLst/>
                <a:latin typeface="Trebuchet MS" panose="020B0603020202020204" pitchFamily="34" charset="0"/>
              </a:rPr>
              <a:t>Role of Whistleblowing and External Oversight</a:t>
            </a:r>
          </a:p>
        </p:txBody>
      </p:sp>
      <p:pic>
        <p:nvPicPr>
          <p:cNvPr id="5" name="Content Placeholder 4" descr="Hand drawn businessman and business woman icons in red and black colors are connected by arrows randomly on white background. This image shows the social media, and online communication between business people.">
            <a:extLst>
              <a:ext uri="{FF2B5EF4-FFF2-40B4-BE49-F238E27FC236}">
                <a16:creationId xmlns:a16="http://schemas.microsoft.com/office/drawing/2014/main" id="{57D097F1-0F56-49CE-8146-8B1380646D2C}"/>
              </a:ext>
            </a:extLst>
          </p:cNvPr>
          <p:cNvPicPr>
            <a:picLocks noGrp="1" noChangeAspect="1"/>
          </p:cNvPicPr>
          <p:nvPr>
            <p:ph sz="half" idx="1"/>
          </p:nvPr>
        </p:nvPicPr>
        <p:blipFill>
          <a:blip r:embed="rId3"/>
          <a:srcRect l="20248" r="14569" b="1"/>
          <a:stretch>
            <a:fillRect/>
          </a:stretch>
        </p:blipFill>
        <p:spPr>
          <a:xfrm>
            <a:off x="5958018" y="508090"/>
            <a:ext cx="5709726" cy="5846989"/>
          </a:xfrm>
          <a:prstGeom prst="rect">
            <a:avLst/>
          </a:prstGeom>
        </p:spPr>
      </p:pic>
      <p:sp>
        <p:nvSpPr>
          <p:cNvPr id="4" name="Content Placeholder 3">
            <a:extLst>
              <a:ext uri="{FF2B5EF4-FFF2-40B4-BE49-F238E27FC236}">
                <a16:creationId xmlns:a16="http://schemas.microsoft.com/office/drawing/2014/main" id="{6873CB66-3275-2E7E-71AC-8000C6662B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99827" y="1702709"/>
            <a:ext cx="5542708" cy="4842470"/>
          </a:xfrm>
        </p:spPr>
        <p:txBody>
          <a:bodyPr>
            <a:noAutofit/>
          </a:bodyPr>
          <a:lstStyle/>
          <a:p>
            <a:pPr marL="0" indent="0">
              <a:spcBef>
                <a:spcPts val="2500"/>
              </a:spcBef>
              <a:buNone/>
            </a:pPr>
            <a:r>
              <a:rPr lang="en-GB" sz="2400" b="1" cap="none" dirty="0">
                <a:solidFill>
                  <a:schemeClr val="bg1"/>
                </a:solidFill>
                <a:effectLst/>
                <a:latin typeface="Trebuchet MS" panose="020B0603020202020204" pitchFamily="34" charset="0"/>
              </a:rPr>
              <a:t>Whistleblowing Importance</a:t>
            </a:r>
          </a:p>
          <a:p>
            <a:pPr marL="0" lvl="1" indent="0">
              <a:buNone/>
            </a:pPr>
            <a:r>
              <a:rPr lang="en-GB" sz="2400" cap="none" dirty="0">
                <a:solidFill>
                  <a:schemeClr val="bg1"/>
                </a:solidFill>
                <a:effectLst/>
                <a:latin typeface="Trebuchet MS" panose="020B0603020202020204" pitchFamily="34" charset="0"/>
              </a:rPr>
              <a:t>Whistleblowing allows staff to safely report concerns without fear of retaliation, promoting transparency and safety.</a:t>
            </a:r>
          </a:p>
          <a:p>
            <a:pPr marL="0" indent="0">
              <a:spcBef>
                <a:spcPts val="2500"/>
              </a:spcBef>
              <a:buNone/>
            </a:pPr>
            <a:r>
              <a:rPr lang="en-GB" sz="2400" b="1" cap="none" dirty="0">
                <a:solidFill>
                  <a:schemeClr val="bg1"/>
                </a:solidFill>
                <a:effectLst/>
                <a:latin typeface="Trebuchet MS" panose="020B0603020202020204" pitchFamily="34" charset="0"/>
              </a:rPr>
              <a:t>External Oversight Role</a:t>
            </a:r>
          </a:p>
          <a:p>
            <a:pPr marL="0" lvl="1" indent="0">
              <a:buNone/>
            </a:pPr>
            <a:r>
              <a:rPr lang="en-GB" sz="2400" cap="none" dirty="0">
                <a:solidFill>
                  <a:schemeClr val="bg1"/>
                </a:solidFill>
                <a:effectLst/>
                <a:latin typeface="Trebuchet MS" panose="020B0603020202020204" pitchFamily="34" charset="0"/>
              </a:rPr>
              <a:t>External bodies monitor and ensure accountability to uphold high care standards and protect public interest.</a:t>
            </a:r>
          </a:p>
        </p:txBody>
      </p:sp>
    </p:spTree>
    <p:extLst>
      <p:ext uri="{BB962C8B-B14F-4D97-AF65-F5344CB8AC3E}">
        <p14:creationId xmlns:p14="http://schemas.microsoft.com/office/powerpoint/2010/main" val="4455748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68DA76-46D9-EFCB-A7A8-4CD8A78C8D20}"/>
              </a:ext>
            </a:extLst>
          </p:cNvPr>
          <p:cNvSpPr>
            <a:spLocks noGrp="1"/>
          </p:cNvSpPr>
          <p:nvPr>
            <p:ph type="title"/>
          </p:nvPr>
        </p:nvSpPr>
        <p:spPr>
          <a:xfrm>
            <a:off x="2126111" y="69788"/>
            <a:ext cx="6672886" cy="1596177"/>
          </a:xfrm>
        </p:spPr>
        <p:txBody>
          <a:bodyPr>
            <a:normAutofit/>
          </a:bodyPr>
          <a:lstStyle/>
          <a:p>
            <a:r>
              <a:rPr lang="en-GB" sz="4400" b="1" dirty="0">
                <a:solidFill>
                  <a:schemeClr val="bg1"/>
                </a:solidFill>
                <a:effectLst/>
                <a:latin typeface="Trebuchet MS" panose="020B0603020202020204" pitchFamily="34" charset="0"/>
              </a:rPr>
              <a:t>Conclusion</a:t>
            </a:r>
          </a:p>
        </p:txBody>
      </p:sp>
      <p:graphicFrame>
        <p:nvGraphicFramePr>
          <p:cNvPr id="11" name="Content Placeholder 2">
            <a:extLst>
              <a:ext uri="{FF2B5EF4-FFF2-40B4-BE49-F238E27FC236}">
                <a16:creationId xmlns:a16="http://schemas.microsoft.com/office/drawing/2014/main" id="{1022D641-FE2C-7CDE-AF84-7983542527DD}"/>
              </a:ext>
            </a:extLst>
          </p:cNvPr>
          <p:cNvGraphicFramePr>
            <a:graphicFrameLocks noGrp="1"/>
          </p:cNvGraphicFramePr>
          <p:nvPr>
            <p:ph idx="1"/>
            <p:extLst>
              <p:ext uri="{D42A27DB-BD31-4B8C-83A1-F6EECF244321}">
                <p14:modId xmlns:p14="http://schemas.microsoft.com/office/powerpoint/2010/main" val="98797950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52388" y="1549668"/>
          <a:ext cx="10964681" cy="4299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59023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96DE-845F-8DB1-CC10-D9B0D1FCB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BCBAB-D029-9F77-10A9-2E3E96FBDF0A}"/>
              </a:ext>
            </a:extLst>
          </p:cNvPr>
          <p:cNvSpPr>
            <a:spLocks noGrp="1"/>
          </p:cNvSpPr>
          <p:nvPr>
            <p:ph type="ctrTitle"/>
          </p:nvPr>
        </p:nvSpPr>
        <p:spPr>
          <a:xfrm>
            <a:off x="1853966" y="134224"/>
            <a:ext cx="7587075" cy="620785"/>
          </a:xfrm>
        </p:spPr>
        <p:txBody>
          <a:bodyPr anchor="b">
            <a:normAutofit fontScale="90000"/>
          </a:bodyPr>
          <a:lstStyle/>
          <a:p>
            <a:r>
              <a:rPr lang="en-GB" sz="4400" b="1" dirty="0">
                <a:solidFill>
                  <a:schemeClr val="bg1"/>
                </a:solidFill>
                <a:effectLst/>
                <a:latin typeface="Trebuchet MS" panose="020B0603020202020204" pitchFamily="34" charset="0"/>
              </a:rPr>
              <a:t>What can I do now?</a:t>
            </a:r>
          </a:p>
        </p:txBody>
      </p:sp>
      <p:sp>
        <p:nvSpPr>
          <p:cNvPr id="3" name="TextBox 2">
            <a:extLst>
              <a:ext uri="{FF2B5EF4-FFF2-40B4-BE49-F238E27FC236}">
                <a16:creationId xmlns:a16="http://schemas.microsoft.com/office/drawing/2014/main" id="{C78C7439-EAA0-1F7B-2BEB-558FD09E03CC}"/>
              </a:ext>
            </a:extLst>
          </p:cNvPr>
          <p:cNvSpPr txBox="1"/>
          <p:nvPr/>
        </p:nvSpPr>
        <p:spPr>
          <a:xfrm>
            <a:off x="383411" y="838899"/>
            <a:ext cx="10528184" cy="4555093"/>
          </a:xfrm>
          <a:prstGeom prst="rect">
            <a:avLst/>
          </a:prstGeom>
          <a:noFill/>
        </p:spPr>
        <p:txBody>
          <a:bodyPr wrap="square" rtlCol="0">
            <a:spAutoFit/>
          </a:bodyPr>
          <a:lstStyle/>
          <a:p>
            <a:r>
              <a:rPr lang="en-GB" sz="2000" dirty="0">
                <a:solidFill>
                  <a:schemeClr val="bg1"/>
                </a:solidFill>
                <a:latin typeface="Trebuchet MS" panose="020B0603020202020204" pitchFamily="34" charset="0"/>
              </a:rPr>
              <a:t>Resources  - </a:t>
            </a:r>
            <a:r>
              <a:rPr lang="en-GB" sz="2000" dirty="0">
                <a:solidFill>
                  <a:schemeClr val="bg1"/>
                </a:solidFill>
                <a:latin typeface="Trebuchet MS" panose="020B0603020202020204" pitchFamily="34" charset="0"/>
                <a:hlinkClick r:id="rId3">
                  <a:extLst>
                    <a:ext uri="{A12FA001-AC4F-418D-AE19-62706E023703}">
                      <ahyp:hlinkClr xmlns:ahyp="http://schemas.microsoft.com/office/drawing/2018/hyperlinkcolor" val="tx"/>
                    </a:ext>
                  </a:extLst>
                </a:hlinkClick>
              </a:rPr>
              <a:t>Organisational Abuse Toolkit and Resources</a:t>
            </a:r>
            <a:endParaRPr lang="en-GB" sz="2000" dirty="0">
              <a:solidFill>
                <a:schemeClr val="bg1"/>
              </a:solidFill>
              <a:latin typeface="Trebuchet MS" panose="020B0603020202020204" pitchFamily="34" charset="0"/>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latin typeface="Trebuchet MS" panose="020B0603020202020204" pitchFamily="34" charset="0"/>
              </a:rPr>
              <a:t>Further Training Opportunities: </a:t>
            </a:r>
            <a:r>
              <a:rPr lang="en-GB"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Safeguarding training - South Tyneside Council</a:t>
            </a:r>
            <a:endParaRPr lang="en-GB" dirty="0">
              <a:solidFill>
                <a:schemeClr val="bg1"/>
              </a:solidFill>
              <a:latin typeface="Trebuchet MS" panose="020B0603020202020204" pitchFamily="34" charset="0"/>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latin typeface="Trebuchet MS" panose="020B0603020202020204" pitchFamily="34" charset="0"/>
              </a:rPr>
              <a:t>Report Concerns: DSL / Safeguarding Lead / Whistleblowing / Lets Talk 0191 424 6000 / CQC</a:t>
            </a:r>
          </a:p>
          <a:p>
            <a:endParaRPr lang="en-GB" dirty="0">
              <a:solidFill>
                <a:schemeClr val="bg1"/>
              </a:solidFill>
            </a:endParaRPr>
          </a:p>
          <a:p>
            <a:endParaRPr lang="en-GB" dirty="0"/>
          </a:p>
          <a:p>
            <a:endParaRPr lang="en-GB" dirty="0"/>
          </a:p>
        </p:txBody>
      </p:sp>
      <p:pic>
        <p:nvPicPr>
          <p:cNvPr id="5" name="Picture 4">
            <a:extLst>
              <a:ext uri="{FF2B5EF4-FFF2-40B4-BE49-F238E27FC236}">
                <a16:creationId xmlns:a16="http://schemas.microsoft.com/office/drawing/2014/main" id="{B0703372-5A8B-78F1-D012-8EA1E7D3B4D0}"/>
              </a:ext>
            </a:extLst>
          </p:cNvPr>
          <p:cNvPicPr>
            <a:picLocks noChangeAspect="1"/>
          </p:cNvPicPr>
          <p:nvPr/>
        </p:nvPicPr>
        <p:blipFill>
          <a:blip r:embed="rId5"/>
          <a:stretch>
            <a:fillRect/>
          </a:stretch>
        </p:blipFill>
        <p:spPr>
          <a:xfrm>
            <a:off x="3311251" y="1332124"/>
            <a:ext cx="1000125" cy="1000125"/>
          </a:xfrm>
          <a:prstGeom prst="rect">
            <a:avLst/>
          </a:prstGeom>
        </p:spPr>
      </p:pic>
      <p:pic>
        <p:nvPicPr>
          <p:cNvPr id="7" name="Picture 6">
            <a:extLst>
              <a:ext uri="{FF2B5EF4-FFF2-40B4-BE49-F238E27FC236}">
                <a16:creationId xmlns:a16="http://schemas.microsoft.com/office/drawing/2014/main" id="{55264EB4-F11D-2F44-38ED-6755248832B1}"/>
              </a:ext>
            </a:extLst>
          </p:cNvPr>
          <p:cNvPicPr>
            <a:picLocks noChangeAspect="1"/>
          </p:cNvPicPr>
          <p:nvPr/>
        </p:nvPicPr>
        <p:blipFill>
          <a:blip r:embed="rId6"/>
          <a:stretch>
            <a:fillRect/>
          </a:stretch>
        </p:blipFill>
        <p:spPr>
          <a:xfrm>
            <a:off x="3328463" y="3038428"/>
            <a:ext cx="1033247" cy="1033247"/>
          </a:xfrm>
          <a:prstGeom prst="rect">
            <a:avLst/>
          </a:prstGeom>
        </p:spPr>
      </p:pic>
      <p:pic>
        <p:nvPicPr>
          <p:cNvPr id="9" name="Picture 8">
            <a:extLst>
              <a:ext uri="{FF2B5EF4-FFF2-40B4-BE49-F238E27FC236}">
                <a16:creationId xmlns:a16="http://schemas.microsoft.com/office/drawing/2014/main" id="{BDC7B12E-C0F2-7E75-C20A-1F9F678922B2}"/>
              </a:ext>
            </a:extLst>
          </p:cNvPr>
          <p:cNvPicPr>
            <a:picLocks noChangeAspect="1"/>
          </p:cNvPicPr>
          <p:nvPr/>
        </p:nvPicPr>
        <p:blipFill>
          <a:blip r:embed="rId7"/>
          <a:stretch>
            <a:fillRect/>
          </a:stretch>
        </p:blipFill>
        <p:spPr>
          <a:xfrm>
            <a:off x="3328463" y="4721472"/>
            <a:ext cx="1033247" cy="1033247"/>
          </a:xfrm>
          <a:prstGeom prst="rect">
            <a:avLst/>
          </a:prstGeom>
        </p:spPr>
      </p:pic>
    </p:spTree>
    <p:extLst>
      <p:ext uri="{BB962C8B-B14F-4D97-AF65-F5344CB8AC3E}">
        <p14:creationId xmlns:p14="http://schemas.microsoft.com/office/powerpoint/2010/main" val="1205743076"/>
      </p:ext>
    </p:extLst>
  </p:cSld>
  <p:clrMapOvr>
    <a:overrideClrMapping bg1="dk1" tx1="lt1" bg2="dk2" tx2="lt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8EF7C-9223-8984-99A1-1DA4F47A8E28}"/>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C1D0BB8-9BD1-42C5-91EA-27669094A4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261E0EC-A983-4DF0-AF6B-CFFEA0192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0545C-C3FA-5F7B-FECF-87645C9E3B65}"/>
              </a:ext>
            </a:extLst>
          </p:cNvPr>
          <p:cNvSpPr>
            <a:spLocks noGrp="1"/>
          </p:cNvSpPr>
          <p:nvPr>
            <p:ph type="title"/>
          </p:nvPr>
        </p:nvSpPr>
        <p:spPr>
          <a:xfrm>
            <a:off x="641074" y="1314450"/>
            <a:ext cx="2844002" cy="3680244"/>
          </a:xfrm>
        </p:spPr>
        <p:txBody>
          <a:bodyPr vert="horz" lIns="91440" tIns="45720" rIns="91440" bIns="45720" rtlCol="0" anchor="ctr">
            <a:normAutofit/>
          </a:bodyPr>
          <a:lstStyle/>
          <a:p>
            <a:pPr algn="l"/>
            <a:r>
              <a:rPr lang="en-US" sz="4400" b="1"/>
              <a:t>Overview</a:t>
            </a:r>
          </a:p>
        </p:txBody>
      </p:sp>
      <p:pic>
        <p:nvPicPr>
          <p:cNvPr id="19" name="Picture 18">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1" name="Picture 20">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4">
            <a:extLst>
              <a:ext uri="{FF2B5EF4-FFF2-40B4-BE49-F238E27FC236}">
                <a16:creationId xmlns:a16="http://schemas.microsoft.com/office/drawing/2014/main" id="{640EE93B-AB98-BAEE-61BB-B794A7D2F986}"/>
              </a:ext>
            </a:extLst>
          </p:cNvPr>
          <p:cNvGraphicFramePr>
            <a:graphicFrameLocks noGrp="1"/>
          </p:cNvGraphicFramePr>
          <p:nvPr>
            <p:ph idx="1"/>
            <p:extLst>
              <p:ext uri="{D42A27DB-BD31-4B8C-83A1-F6EECF244321}">
                <p14:modId xmlns:p14="http://schemas.microsoft.com/office/powerpoint/2010/main" val="92432685"/>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327817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452FE-E8BD-765D-3AD9-86AFFEF671D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4B4D6A1-E0B3-8896-C0BC-FD0F02A1BA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87551" y="0"/>
            <a:ext cx="6616898" cy="6858000"/>
          </a:xfrm>
          <a:prstGeom prst="rect">
            <a:avLst/>
          </a:prstGeom>
        </p:spPr>
      </p:pic>
    </p:spTree>
    <p:extLst>
      <p:ext uri="{BB962C8B-B14F-4D97-AF65-F5344CB8AC3E}">
        <p14:creationId xmlns:p14="http://schemas.microsoft.com/office/powerpoint/2010/main" val="3683118834"/>
      </p:ext>
    </p:extLst>
  </p:cSld>
  <p:clrMapOvr>
    <a:overrideClrMapping bg1="dk1" tx1="lt1" bg2="dk2" tx2="lt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FE0DC-7BC0-8850-1752-2239C8EFF518}"/>
            </a:ext>
          </a:extLst>
        </p:cNvPr>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4A357893-8BAE-1179-0AE8-B6DC264C3464}"/>
              </a:ext>
            </a:extLst>
          </p:cNvPr>
          <p:cNvGraphicFramePr>
            <a:graphicFrameLocks noGrp="1"/>
          </p:cNvGraphicFramePr>
          <p:nvPr>
            <p:ph idx="1"/>
            <p:extLst>
              <p:ext uri="{D42A27DB-BD31-4B8C-83A1-F6EECF244321}">
                <p14:modId xmlns:p14="http://schemas.microsoft.com/office/powerpoint/2010/main" val="3040805158"/>
              </p:ext>
            </p:extLst>
          </p:nvPr>
        </p:nvGraphicFramePr>
        <p:xfrm>
          <a:off x="356401" y="799675"/>
          <a:ext cx="10963656" cy="525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8795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B7C2-819B-529E-C37D-3C2018729F98}"/>
            </a:ext>
          </a:extLst>
        </p:cNvPr>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45BDD497-A540-CFF3-A3F0-1F8C930D14E7}"/>
              </a:ext>
            </a:extLst>
          </p:cNvPr>
          <p:cNvGraphicFramePr>
            <a:graphicFrameLocks noGrp="1"/>
          </p:cNvGraphicFramePr>
          <p:nvPr>
            <p:ph idx="1"/>
            <p:extLst>
              <p:ext uri="{D42A27DB-BD31-4B8C-83A1-F6EECF244321}">
                <p14:modId xmlns:p14="http://schemas.microsoft.com/office/powerpoint/2010/main" val="2549232732"/>
              </p:ext>
            </p:extLst>
          </p:nvPr>
        </p:nvGraphicFramePr>
        <p:xfrm>
          <a:off x="401007" y="1173911"/>
          <a:ext cx="10963656" cy="5057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6095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91BE-1139-D6FD-E391-26CE62AEF3EA}"/>
            </a:ext>
          </a:extLst>
        </p:cNvPr>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2D7ED586-CAB0-48C1-4101-CEEF85F49303}"/>
              </a:ext>
            </a:extLst>
          </p:cNvPr>
          <p:cNvGraphicFramePr>
            <a:graphicFrameLocks noGrp="1"/>
          </p:cNvGraphicFramePr>
          <p:nvPr>
            <p:ph idx="1"/>
            <p:extLst>
              <p:ext uri="{D42A27DB-BD31-4B8C-83A1-F6EECF244321}">
                <p14:modId xmlns:p14="http://schemas.microsoft.com/office/powerpoint/2010/main" val="1176071422"/>
              </p:ext>
            </p:extLst>
          </p:nvPr>
        </p:nvGraphicFramePr>
        <p:xfrm>
          <a:off x="479065" y="900036"/>
          <a:ext cx="10963656" cy="5057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7668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FE6472-350C-BA7E-19DB-3B5208534BCD}"/>
              </a:ext>
            </a:extLst>
          </p:cNvPr>
          <p:cNvPicPr>
            <a:picLocks noChangeAspect="1"/>
          </p:cNvPicPr>
          <p:nvPr/>
        </p:nvPicPr>
        <p:blipFill>
          <a:blip r:embed="rId3"/>
          <a:stretch>
            <a:fillRect/>
          </a:stretch>
        </p:blipFill>
        <p:spPr>
          <a:xfrm>
            <a:off x="113121" y="84841"/>
            <a:ext cx="10963373" cy="6773159"/>
          </a:xfrm>
          <a:prstGeom prst="rect">
            <a:avLst/>
          </a:prstGeom>
        </p:spPr>
      </p:pic>
    </p:spTree>
    <p:extLst>
      <p:ext uri="{BB962C8B-B14F-4D97-AF65-F5344CB8AC3E}">
        <p14:creationId xmlns:p14="http://schemas.microsoft.com/office/powerpoint/2010/main" val="36132335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D50E-C4B0-4166-414F-6354C4E89E44}"/>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9" name="Picture 18">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1" name="Picture 20">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3" name="Picture 22">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464EC55A-6D3C-4BAB-41E5-9D3D7E6EB00A}"/>
              </a:ext>
            </a:extLst>
          </p:cNvPr>
          <p:cNvSpPr>
            <a:spLocks noGrp="1"/>
          </p:cNvSpPr>
          <p:nvPr>
            <p:ph type="ctrTitle"/>
          </p:nvPr>
        </p:nvSpPr>
        <p:spPr>
          <a:xfrm>
            <a:off x="682388" y="1124125"/>
            <a:ext cx="9842821" cy="1844385"/>
          </a:xfrm>
        </p:spPr>
        <p:txBody>
          <a:bodyPr vert="horz" lIns="91440" tIns="45720" rIns="91440" bIns="45720" rtlCol="0" anchor="b">
            <a:normAutofit/>
          </a:bodyPr>
          <a:lstStyle/>
          <a:p>
            <a:r>
              <a:rPr lang="en-US" sz="4000" b="1" dirty="0">
                <a:solidFill>
                  <a:schemeClr val="bg1"/>
                </a:solidFill>
              </a:rPr>
              <a:t>Conifer lodge</a:t>
            </a:r>
            <a:br>
              <a:rPr lang="en-US" sz="4000" b="1" dirty="0">
                <a:solidFill>
                  <a:schemeClr val="bg1"/>
                </a:solidFill>
              </a:rPr>
            </a:br>
            <a:r>
              <a:rPr lang="en-US" sz="4000" b="1" dirty="0">
                <a:solidFill>
                  <a:schemeClr val="bg1"/>
                </a:solidFill>
              </a:rPr>
              <a:t>south </a:t>
            </a:r>
            <a:r>
              <a:rPr lang="en-US" sz="4000" b="1" dirty="0" err="1">
                <a:solidFill>
                  <a:schemeClr val="bg1"/>
                </a:solidFill>
              </a:rPr>
              <a:t>tyneside</a:t>
            </a:r>
            <a:endParaRPr lang="en-US" sz="4000" b="1" dirty="0">
              <a:solidFill>
                <a:schemeClr val="bg1"/>
              </a:solidFill>
            </a:endParaRPr>
          </a:p>
        </p:txBody>
      </p:sp>
    </p:spTree>
    <p:extLst>
      <p:ext uri="{BB962C8B-B14F-4D97-AF65-F5344CB8AC3E}">
        <p14:creationId xmlns:p14="http://schemas.microsoft.com/office/powerpoint/2010/main" val="2417639049"/>
      </p:ext>
    </p:extLst>
  </p:cSld>
  <p:clrMapOvr>
    <a:masterClrMapping/>
  </p:clrMapOvr>
  <p:transition>
    <p:fade/>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1_Dropl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Droplet</Template>
  <TotalTime>597</TotalTime>
  <Words>4753</Words>
  <Application>Microsoft Office PowerPoint</Application>
  <PresentationFormat>Widescreen</PresentationFormat>
  <Paragraphs>303</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Aptos</vt:lpstr>
      <vt:lpstr>Arial</vt:lpstr>
      <vt:lpstr>Trebuchet MS</vt:lpstr>
      <vt:lpstr>Tw Cen MT</vt:lpstr>
      <vt:lpstr>Wingdings</vt:lpstr>
      <vt:lpstr>Droplet</vt:lpstr>
      <vt:lpstr>1_Droplet</vt:lpstr>
      <vt:lpstr>Understanding Organisational Abuse, Neglect, and Acts of Omission</vt:lpstr>
      <vt:lpstr>Presentation Agenda</vt:lpstr>
      <vt:lpstr>Whorlton Hall durham</vt:lpstr>
      <vt:lpstr>Overview</vt:lpstr>
      <vt:lpstr>PowerPoint Presentation</vt:lpstr>
      <vt:lpstr>PowerPoint Presentation</vt:lpstr>
      <vt:lpstr>PowerPoint Presentation</vt:lpstr>
      <vt:lpstr>PowerPoint Presentation</vt:lpstr>
      <vt:lpstr>Conifer lodge south tyneside</vt:lpstr>
      <vt:lpstr>Overview</vt:lpstr>
      <vt:lpstr>PowerPoint Presentation</vt:lpstr>
      <vt:lpstr>PowerPoint Presentation</vt:lpstr>
      <vt:lpstr>Investigation Findings</vt:lpstr>
      <vt:lpstr>Key Learning</vt:lpstr>
      <vt:lpstr>Key Learning</vt:lpstr>
      <vt:lpstr>Key Learning</vt:lpstr>
      <vt:lpstr>Overview of Organisational Abuse, Neglect, and Acts of Omission</vt:lpstr>
      <vt:lpstr>What is organisational abuse?</vt:lpstr>
      <vt:lpstr>What is neglect and Acts of Omission?</vt:lpstr>
      <vt:lpstr>Common Characteristics and Associated Risks</vt:lpstr>
      <vt:lpstr>Comparing Organisational Abuse and Neglect /Acts of Omission</vt:lpstr>
      <vt:lpstr>Key Similarities and Shared Warning Signs</vt:lpstr>
      <vt:lpstr>Distinct Differences</vt:lpstr>
      <vt:lpstr>Recognising Indicators of Organisational Abuse and Acts of Omission</vt:lpstr>
      <vt:lpstr>PowerPoint Presentation</vt:lpstr>
      <vt:lpstr>PowerPoint Presentation</vt:lpstr>
      <vt:lpstr>PowerPoint Presentation</vt:lpstr>
      <vt:lpstr>PowerPoint Presentation</vt:lpstr>
      <vt:lpstr>Impact on Individuals</vt:lpstr>
      <vt:lpstr>Environments Where Abuse and Neglect Can Occur</vt:lpstr>
      <vt:lpstr>PowerPoint Presentation</vt:lpstr>
      <vt:lpstr>Risk Factors Within Organisations and Systems</vt:lpstr>
      <vt:lpstr>Role of Institutional Culture and Leadership</vt:lpstr>
      <vt:lpstr>Reporting and Responding to Concerns</vt:lpstr>
      <vt:lpstr>Reporting Mechanisms and Safeguarding Procedures</vt:lpstr>
      <vt:lpstr>Barriers to Reporting</vt:lpstr>
      <vt:lpstr>Role of Whistleblowing and External Oversight</vt:lpstr>
      <vt:lpstr>Conclusion</vt:lpstr>
      <vt:lpstr>What can I do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Collinson</dc:creator>
  <cp:lastModifiedBy>Leah Collinson</cp:lastModifiedBy>
  <cp:revision>11</cp:revision>
  <cp:lastPrinted>2025-11-11T09:50:56Z</cp:lastPrinted>
  <dcterms:created xsi:type="dcterms:W3CDTF">2025-09-01T12:44:43Z</dcterms:created>
  <dcterms:modified xsi:type="dcterms:W3CDTF">2025-11-14T07:53:57Z</dcterms:modified>
</cp:coreProperties>
</file>