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8"/>
  </p:notesMasterIdLst>
  <p:sldIdLst>
    <p:sldId id="351" r:id="rId5"/>
    <p:sldId id="390" r:id="rId6"/>
    <p:sldId id="391" r:id="rId7"/>
    <p:sldId id="388" r:id="rId8"/>
    <p:sldId id="383" r:id="rId9"/>
    <p:sldId id="393" r:id="rId10"/>
    <p:sldId id="394" r:id="rId11"/>
    <p:sldId id="399" r:id="rId12"/>
    <p:sldId id="396" r:id="rId13"/>
    <p:sldId id="397" r:id="rId14"/>
    <p:sldId id="392" r:id="rId15"/>
    <p:sldId id="398" r:id="rId16"/>
    <p:sldId id="4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79" autoAdjust="0"/>
    <p:restoredTop sz="94643" autoAdjust="0"/>
  </p:normalViewPr>
  <p:slideViewPr>
    <p:cSldViewPr snapToGrid="0" snapToObjects="1">
      <p:cViewPr varScale="1">
        <p:scale>
          <a:sx n="70" d="100"/>
          <a:sy n="70" d="100"/>
        </p:scale>
        <p:origin x="24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een Akhtar" userId="63a62b7b-b2bd-4913-8998-d3f1ace33483" providerId="ADAL" clId="{ABE68435-21E8-4217-97B0-E392646505CB}"/>
    <pc:docChg chg="custSel modSld">
      <pc:chgData name="Yasmeen Akhtar" userId="63a62b7b-b2bd-4913-8998-d3f1ace33483" providerId="ADAL" clId="{ABE68435-21E8-4217-97B0-E392646505CB}" dt="2025-10-17T17:03:23.510" v="35" actId="14100"/>
      <pc:docMkLst>
        <pc:docMk/>
      </pc:docMkLst>
      <pc:sldChg chg="modSp mod">
        <pc:chgData name="Yasmeen Akhtar" userId="63a62b7b-b2bd-4913-8998-d3f1ace33483" providerId="ADAL" clId="{ABE68435-21E8-4217-97B0-E392646505CB}" dt="2025-10-17T17:00:35.473" v="17" actId="14100"/>
        <pc:sldMkLst>
          <pc:docMk/>
          <pc:sldMk cId="2535175518" sldId="383"/>
        </pc:sldMkLst>
        <pc:spChg chg="mod">
          <ac:chgData name="Yasmeen Akhtar" userId="63a62b7b-b2bd-4913-8998-d3f1ace33483" providerId="ADAL" clId="{ABE68435-21E8-4217-97B0-E392646505CB}" dt="2025-10-17T16:59:35.751" v="7" actId="255"/>
          <ac:spMkLst>
            <pc:docMk/>
            <pc:sldMk cId="2535175518" sldId="383"/>
            <ac:spMk id="2" creationId="{00000000-0000-0000-0000-000000000000}"/>
          </ac:spMkLst>
        </pc:spChg>
        <pc:spChg chg="mod">
          <ac:chgData name="Yasmeen Akhtar" userId="63a62b7b-b2bd-4913-8998-d3f1ace33483" providerId="ADAL" clId="{ABE68435-21E8-4217-97B0-E392646505CB}" dt="2025-10-17T17:00:35.473" v="17" actId="14100"/>
          <ac:spMkLst>
            <pc:docMk/>
            <pc:sldMk cId="2535175518" sldId="383"/>
            <ac:spMk id="3" creationId="{00000000-0000-0000-0000-000000000000}"/>
          </ac:spMkLst>
        </pc:spChg>
      </pc:sldChg>
      <pc:sldChg chg="modSp mod">
        <pc:chgData name="Yasmeen Akhtar" userId="63a62b7b-b2bd-4913-8998-d3f1ace33483" providerId="ADAL" clId="{ABE68435-21E8-4217-97B0-E392646505CB}" dt="2025-10-17T16:58:24.291" v="0" actId="207"/>
        <pc:sldMkLst>
          <pc:docMk/>
          <pc:sldMk cId="4057070312" sldId="388"/>
        </pc:sldMkLst>
        <pc:spChg chg="mod">
          <ac:chgData name="Yasmeen Akhtar" userId="63a62b7b-b2bd-4913-8998-d3f1ace33483" providerId="ADAL" clId="{ABE68435-21E8-4217-97B0-E392646505CB}" dt="2025-10-17T16:58:24.291" v="0" actId="207"/>
          <ac:spMkLst>
            <pc:docMk/>
            <pc:sldMk cId="4057070312" sldId="388"/>
            <ac:spMk id="2" creationId="{29254744-A3B6-8C2D-8663-A945F94479E9}"/>
          </ac:spMkLst>
        </pc:spChg>
      </pc:sldChg>
      <pc:sldChg chg="modSp mod">
        <pc:chgData name="Yasmeen Akhtar" userId="63a62b7b-b2bd-4913-8998-d3f1ace33483" providerId="ADAL" clId="{ABE68435-21E8-4217-97B0-E392646505CB}" dt="2025-10-17T17:01:54.194" v="24" actId="14100"/>
        <pc:sldMkLst>
          <pc:docMk/>
          <pc:sldMk cId="1810253317" sldId="390"/>
        </pc:sldMkLst>
        <pc:spChg chg="mod">
          <ac:chgData name="Yasmeen Akhtar" userId="63a62b7b-b2bd-4913-8998-d3f1ace33483" providerId="ADAL" clId="{ABE68435-21E8-4217-97B0-E392646505CB}" dt="2025-10-17T17:01:54.194" v="24" actId="14100"/>
          <ac:spMkLst>
            <pc:docMk/>
            <pc:sldMk cId="1810253317" sldId="390"/>
            <ac:spMk id="2" creationId="{7A6B1C8C-1B6D-13A1-E2FF-E1F4C2022F92}"/>
          </ac:spMkLst>
        </pc:spChg>
        <pc:spChg chg="mod">
          <ac:chgData name="Yasmeen Akhtar" userId="63a62b7b-b2bd-4913-8998-d3f1ace33483" providerId="ADAL" clId="{ABE68435-21E8-4217-97B0-E392646505CB}" dt="2025-10-17T17:01:38.846" v="21" actId="14100"/>
          <ac:spMkLst>
            <pc:docMk/>
            <pc:sldMk cId="1810253317" sldId="390"/>
            <ac:spMk id="3" creationId="{A15DC58D-7D09-5C50-B34A-2FBD05F80BB0}"/>
          </ac:spMkLst>
        </pc:spChg>
        <pc:spChg chg="mod">
          <ac:chgData name="Yasmeen Akhtar" userId="63a62b7b-b2bd-4913-8998-d3f1ace33483" providerId="ADAL" clId="{ABE68435-21E8-4217-97B0-E392646505CB}" dt="2025-10-17T17:01:50.609" v="23" actId="14100"/>
          <ac:spMkLst>
            <pc:docMk/>
            <pc:sldMk cId="1810253317" sldId="390"/>
            <ac:spMk id="4" creationId="{230DF778-C37C-6B27-130D-09CF3B7A225D}"/>
          </ac:spMkLst>
        </pc:spChg>
      </pc:sldChg>
      <pc:sldChg chg="modSp mod">
        <pc:chgData name="Yasmeen Akhtar" userId="63a62b7b-b2bd-4913-8998-d3f1ace33483" providerId="ADAL" clId="{ABE68435-21E8-4217-97B0-E392646505CB}" dt="2025-10-17T17:02:32.335" v="29" actId="14100"/>
        <pc:sldMkLst>
          <pc:docMk/>
          <pc:sldMk cId="117891507" sldId="391"/>
        </pc:sldMkLst>
        <pc:spChg chg="mod">
          <ac:chgData name="Yasmeen Akhtar" userId="63a62b7b-b2bd-4913-8998-d3f1ace33483" providerId="ADAL" clId="{ABE68435-21E8-4217-97B0-E392646505CB}" dt="2025-10-17T17:02:19.104" v="25" actId="14100"/>
          <ac:spMkLst>
            <pc:docMk/>
            <pc:sldMk cId="117891507" sldId="391"/>
            <ac:spMk id="2" creationId="{3D6ED4AC-8172-F596-D803-34FF76EEB35A}"/>
          </ac:spMkLst>
        </pc:spChg>
        <pc:spChg chg="mod">
          <ac:chgData name="Yasmeen Akhtar" userId="63a62b7b-b2bd-4913-8998-d3f1ace33483" providerId="ADAL" clId="{ABE68435-21E8-4217-97B0-E392646505CB}" dt="2025-10-17T17:02:26.840" v="28" actId="27636"/>
          <ac:spMkLst>
            <pc:docMk/>
            <pc:sldMk cId="117891507" sldId="391"/>
            <ac:spMk id="3" creationId="{AB93F875-B3AE-1FE4-1C53-4928A0B28885}"/>
          </ac:spMkLst>
        </pc:spChg>
        <pc:spChg chg="mod">
          <ac:chgData name="Yasmeen Akhtar" userId="63a62b7b-b2bd-4913-8998-d3f1ace33483" providerId="ADAL" clId="{ABE68435-21E8-4217-97B0-E392646505CB}" dt="2025-10-17T17:02:32.335" v="29" actId="14100"/>
          <ac:spMkLst>
            <pc:docMk/>
            <pc:sldMk cId="117891507" sldId="391"/>
            <ac:spMk id="4" creationId="{8F575B38-2066-4BC7-9395-D3910BA7D670}"/>
          </ac:spMkLst>
        </pc:spChg>
      </pc:sldChg>
      <pc:sldChg chg="modSp mod">
        <pc:chgData name="Yasmeen Akhtar" userId="63a62b7b-b2bd-4913-8998-d3f1ace33483" providerId="ADAL" clId="{ABE68435-21E8-4217-97B0-E392646505CB}" dt="2025-10-17T17:03:23.510" v="35" actId="14100"/>
        <pc:sldMkLst>
          <pc:docMk/>
          <pc:sldMk cId="1480126635" sldId="399"/>
        </pc:sldMkLst>
        <pc:spChg chg="mod">
          <ac:chgData name="Yasmeen Akhtar" userId="63a62b7b-b2bd-4913-8998-d3f1ace33483" providerId="ADAL" clId="{ABE68435-21E8-4217-97B0-E392646505CB}" dt="2025-10-17T17:03:13.608" v="33" actId="14100"/>
          <ac:spMkLst>
            <pc:docMk/>
            <pc:sldMk cId="1480126635" sldId="399"/>
            <ac:spMk id="2" creationId="{2C9B1B8D-A517-6DD4-F977-3B2C649D00DD}"/>
          </ac:spMkLst>
        </pc:spChg>
        <pc:spChg chg="mod">
          <ac:chgData name="Yasmeen Akhtar" userId="63a62b7b-b2bd-4913-8998-d3f1ace33483" providerId="ADAL" clId="{ABE68435-21E8-4217-97B0-E392646505CB}" dt="2025-10-17T17:03:19.310" v="34" actId="14100"/>
          <ac:spMkLst>
            <pc:docMk/>
            <pc:sldMk cId="1480126635" sldId="399"/>
            <ac:spMk id="3" creationId="{4382E1C9-5FD7-A0A6-F7D5-A3FFC5EBBA8A}"/>
          </ac:spMkLst>
        </pc:spChg>
        <pc:spChg chg="mod">
          <ac:chgData name="Yasmeen Akhtar" userId="63a62b7b-b2bd-4913-8998-d3f1ace33483" providerId="ADAL" clId="{ABE68435-21E8-4217-97B0-E392646505CB}" dt="2025-10-17T17:03:23.510" v="35" actId="14100"/>
          <ac:spMkLst>
            <pc:docMk/>
            <pc:sldMk cId="1480126635" sldId="399"/>
            <ac:spMk id="4" creationId="{AE6A7419-7741-6298-E6E5-B51020F149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52DEB-2ED9-4967-90B7-E8140E38AAD5}" type="datetimeFigureOut">
              <a:rPr lang="en-GB" smtClean="0"/>
              <a:t>17/10/2025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4400-CB14-431B-966A-90B009B6F888}" type="slidenum">
              <a:rPr lang="en-GB" smtClean="0"/>
              <a:t>‹#›</a:t>
            </a:fld>
            <a:endParaRPr lang="en-GB"/>
          </a:p>
        </p:txBody>
      </p:sp>
    </p:spTree>
    <p:extLst>
      <p:ext uri="{BB962C8B-B14F-4D97-AF65-F5344CB8AC3E}">
        <p14:creationId xmlns:p14="http://schemas.microsoft.com/office/powerpoint/2010/main" val="229242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Meeting to discuss Invoicing to be set next week </a:t>
            </a:r>
          </a:p>
        </p:txBody>
      </p:sp>
      <p:sp>
        <p:nvSpPr>
          <p:cNvPr id="4" name="Slide Number Placeholder 3"/>
          <p:cNvSpPr>
            <a:spLocks noGrp="1"/>
          </p:cNvSpPr>
          <p:nvPr>
            <p:ph type="sldNum" sz="quarter" idx="10"/>
          </p:nvPr>
        </p:nvSpPr>
        <p:spPr/>
        <p:txBody>
          <a:bodyPr/>
          <a:lstStyle/>
          <a:p>
            <a:fld id="{6C4D88EC-0CF3-4876-920A-F3F61458AA53}" type="slidenum">
              <a:rPr lang="en-GB" smtClean="0"/>
              <a:t>1</a:t>
            </a:fld>
            <a:endParaRPr lang="en-GB"/>
          </a:p>
        </p:txBody>
      </p:sp>
    </p:spTree>
    <p:extLst>
      <p:ext uri="{BB962C8B-B14F-4D97-AF65-F5344CB8AC3E}">
        <p14:creationId xmlns:p14="http://schemas.microsoft.com/office/powerpoint/2010/main" val="32789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B4400-CB14-431B-966A-90B009B6F888}" type="slidenum">
              <a:rPr lang="en-GB" smtClean="0"/>
              <a:t>2</a:t>
            </a:fld>
            <a:endParaRPr lang="en-GB"/>
          </a:p>
        </p:txBody>
      </p:sp>
    </p:spTree>
    <p:extLst>
      <p:ext uri="{BB962C8B-B14F-4D97-AF65-F5344CB8AC3E}">
        <p14:creationId xmlns:p14="http://schemas.microsoft.com/office/powerpoint/2010/main" val="209982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B4400-CB14-431B-966A-90B009B6F888}" type="slidenum">
              <a:rPr lang="en-GB" smtClean="0"/>
              <a:t>3</a:t>
            </a:fld>
            <a:endParaRPr lang="en-GB"/>
          </a:p>
        </p:txBody>
      </p:sp>
    </p:spTree>
    <p:extLst>
      <p:ext uri="{BB962C8B-B14F-4D97-AF65-F5344CB8AC3E}">
        <p14:creationId xmlns:p14="http://schemas.microsoft.com/office/powerpoint/2010/main" val="347823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Assessment Tool with the WTG only – but discuss with other groups</a:t>
            </a:r>
          </a:p>
        </p:txBody>
      </p:sp>
      <p:sp>
        <p:nvSpPr>
          <p:cNvPr id="4" name="Slide Number Placeholder 3"/>
          <p:cNvSpPr>
            <a:spLocks noGrp="1"/>
          </p:cNvSpPr>
          <p:nvPr>
            <p:ph type="sldNum" sz="quarter" idx="10"/>
          </p:nvPr>
        </p:nvSpPr>
        <p:spPr/>
        <p:txBody>
          <a:bodyPr/>
          <a:lstStyle/>
          <a:p>
            <a:fld id="{6C4D88EC-0CF3-4876-920A-F3F61458AA53}" type="slidenum">
              <a:rPr lang="en-GB" smtClean="0"/>
              <a:t>4</a:t>
            </a:fld>
            <a:endParaRPr lang="en-GB"/>
          </a:p>
        </p:txBody>
      </p:sp>
    </p:spTree>
    <p:extLst>
      <p:ext uri="{BB962C8B-B14F-4D97-AF65-F5344CB8AC3E}">
        <p14:creationId xmlns:p14="http://schemas.microsoft.com/office/powerpoint/2010/main" val="262901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4D88EC-0CF3-4876-920A-F3F61458AA53}" type="slidenum">
              <a:rPr lang="en-GB" smtClean="0"/>
              <a:t>5</a:t>
            </a:fld>
            <a:endParaRPr lang="en-GB"/>
          </a:p>
        </p:txBody>
      </p:sp>
    </p:spTree>
    <p:extLst>
      <p:ext uri="{BB962C8B-B14F-4D97-AF65-F5344CB8AC3E}">
        <p14:creationId xmlns:p14="http://schemas.microsoft.com/office/powerpoint/2010/main" val="252912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760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7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049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685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951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407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03642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770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02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619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8827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733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6DDDC-56C1-3443-9336-25087C7C7B0C}"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351746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6DDDC-56C1-3443-9336-25087C7C7B0C}"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266120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45687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360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4D8EEDA3-E15E-2481-826C-ABE2BEADC531}"/>
              </a:ext>
            </a:extLst>
          </p:cNvPr>
          <p:cNvPicPr>
            <a:picLocks noChangeAspect="1"/>
          </p:cNvPicPr>
          <p:nvPr userDrawn="1"/>
        </p:nvPicPr>
        <p:blipFill>
          <a:blip r:embed="rId18"/>
          <a:stretch>
            <a:fillRect/>
          </a:stretch>
        </p:blipFill>
        <p:spPr>
          <a:xfrm>
            <a:off x="0" y="5575300"/>
            <a:ext cx="12192000" cy="1282700"/>
          </a:xfrm>
          <a:prstGeom prst="rect">
            <a:avLst/>
          </a:prstGeom>
        </p:spPr>
      </p:pic>
    </p:spTree>
    <p:extLst>
      <p:ext uri="{BB962C8B-B14F-4D97-AF65-F5344CB8AC3E}">
        <p14:creationId xmlns:p14="http://schemas.microsoft.com/office/powerpoint/2010/main" val="954961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southtynesidesafeguardingappp.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751FE8-1CE6-4637-BDA2-B07D9EDCCB7C}"/>
              </a:ext>
            </a:extLst>
          </p:cNvPr>
          <p:cNvSpPr>
            <a:spLocks noGrp="1"/>
          </p:cNvSpPr>
          <p:nvPr>
            <p:ph type="ctrTitle"/>
          </p:nvPr>
        </p:nvSpPr>
        <p:spPr>
          <a:xfrm>
            <a:off x="818866" y="3139190"/>
            <a:ext cx="9046376" cy="1470025"/>
          </a:xfrm>
        </p:spPr>
        <p:txBody>
          <a:bodyPr>
            <a:noAutofit/>
          </a:bodyPr>
          <a:lstStyle/>
          <a:p>
            <a:br>
              <a:rPr lang="en-GB" sz="4800" b="1" dirty="0">
                <a:solidFill>
                  <a:schemeClr val="tx2"/>
                </a:solidFill>
              </a:rPr>
            </a:br>
            <a:br>
              <a:rPr lang="en-GB" sz="4800" b="1" dirty="0">
                <a:solidFill>
                  <a:schemeClr val="tx2"/>
                </a:solidFill>
              </a:rPr>
            </a:br>
            <a:br>
              <a:rPr lang="en-GB" sz="4800" b="1" dirty="0">
                <a:solidFill>
                  <a:schemeClr val="tx2"/>
                </a:solidFill>
              </a:rPr>
            </a:br>
            <a:br>
              <a:rPr lang="en-GB" sz="4800" b="1" dirty="0">
                <a:solidFill>
                  <a:schemeClr val="tx2"/>
                </a:solidFill>
              </a:rPr>
            </a:br>
            <a:br>
              <a:rPr lang="en-GB" sz="4800" b="1" dirty="0">
                <a:solidFill>
                  <a:schemeClr val="tx2"/>
                </a:solidFill>
              </a:rPr>
            </a:br>
            <a:br>
              <a:rPr lang="en-GB" sz="4800" b="1" dirty="0">
                <a:solidFill>
                  <a:schemeClr val="tx2"/>
                </a:solidFill>
              </a:rPr>
            </a:br>
            <a:br>
              <a:rPr lang="en-GB" sz="4800" b="1" dirty="0">
                <a:solidFill>
                  <a:schemeClr val="tx2"/>
                </a:solidFill>
              </a:rPr>
            </a:br>
            <a:r>
              <a:rPr lang="en-GB" sz="4800" b="1" dirty="0">
                <a:solidFill>
                  <a:schemeClr val="accent1">
                    <a:lumMod val="50000"/>
                  </a:schemeClr>
                </a:solidFill>
              </a:rPr>
              <a:t>Adult Social Care &amp; Commissioning</a:t>
            </a:r>
            <a:br>
              <a:rPr lang="en-GB" sz="4800" b="1" dirty="0">
                <a:solidFill>
                  <a:schemeClr val="accent1">
                    <a:lumMod val="50000"/>
                  </a:schemeClr>
                </a:solidFill>
              </a:rPr>
            </a:br>
            <a:br>
              <a:rPr lang="en-GB" sz="4800" b="1" dirty="0">
                <a:solidFill>
                  <a:schemeClr val="accent1">
                    <a:lumMod val="50000"/>
                  </a:schemeClr>
                </a:solidFill>
              </a:rPr>
            </a:br>
            <a:r>
              <a:rPr lang="en-GB" sz="4800" b="1" dirty="0">
                <a:solidFill>
                  <a:schemeClr val="accent1">
                    <a:lumMod val="50000"/>
                  </a:schemeClr>
                </a:solidFill>
              </a:rPr>
              <a:t>Person in position of trust - </a:t>
            </a:r>
            <a:r>
              <a:rPr lang="en-GB" sz="4800" b="1" dirty="0" err="1">
                <a:solidFill>
                  <a:schemeClr val="accent1">
                    <a:lumMod val="50000"/>
                  </a:schemeClr>
                </a:solidFill>
              </a:rPr>
              <a:t>PiPOT</a:t>
            </a:r>
            <a:r>
              <a:rPr lang="en-GB" sz="4800" b="1" dirty="0">
                <a:solidFill>
                  <a:schemeClr val="accent1">
                    <a:lumMod val="50000"/>
                  </a:schemeClr>
                </a:solidFill>
              </a:rPr>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17" y="183047"/>
            <a:ext cx="2938429" cy="20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04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89090C-F771-9E93-0E90-73AB20AFACFA}"/>
              </a:ext>
            </a:extLst>
          </p:cNvPr>
          <p:cNvSpPr txBox="1"/>
          <p:nvPr/>
        </p:nvSpPr>
        <p:spPr>
          <a:xfrm>
            <a:off x="668740" y="532264"/>
            <a:ext cx="10829499" cy="5878532"/>
          </a:xfrm>
          <a:prstGeom prst="rect">
            <a:avLst/>
          </a:prstGeom>
          <a:noFill/>
        </p:spPr>
        <p:txBody>
          <a:bodyPr wrap="square">
            <a:spAutoFit/>
          </a:bodyPr>
          <a:lstStyle/>
          <a:p>
            <a:pPr>
              <a:buNone/>
            </a:pPr>
            <a:r>
              <a:rPr lang="en-GB" sz="32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3200" b="1" dirty="0">
                <a:effectLst/>
                <a:latin typeface="Aptos" panose="020B0004020202020204" pitchFamily="34" charset="0"/>
                <a:ea typeface="Times New Roman" panose="02020603050405020304" pitchFamily="18" charset="0"/>
                <a:cs typeface="Aptos" panose="020B0004020202020204" pitchFamily="34" charset="0"/>
              </a:rPr>
              <a:t> Multi-Agency Coordination</a:t>
            </a:r>
            <a:endParaRPr lang="en-GB" sz="32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000" dirty="0">
                <a:effectLst/>
              </a:rPr>
              <a:t>Refer to </a:t>
            </a:r>
            <a:r>
              <a:rPr lang="en-GB" sz="2000" b="1" dirty="0">
                <a:effectLst/>
                <a:latin typeface="Aptos" panose="020B0004020202020204" pitchFamily="34" charset="0"/>
                <a:cs typeface="Aptos" panose="020B0004020202020204" pitchFamily="34" charset="0"/>
              </a:rPr>
              <a:t>LADO</a:t>
            </a:r>
            <a:r>
              <a:rPr lang="en-GB" sz="2000" dirty="0">
                <a:effectLst/>
              </a:rPr>
              <a:t> for child-related concerns.</a:t>
            </a:r>
          </a:p>
          <a:p>
            <a:pPr marL="342900" lvl="0" indent="-342900">
              <a:buSzPts val="1000"/>
              <a:buFont typeface="Symbol" panose="05050102010706020507" pitchFamily="18" charset="2"/>
              <a:buChar char=""/>
              <a:tabLst>
                <a:tab pos="457200" algn="l"/>
              </a:tabLst>
            </a:pPr>
            <a:r>
              <a:rPr lang="en-GB" sz="2000" dirty="0">
                <a:effectLst/>
              </a:rPr>
              <a:t>Report crimes to </a:t>
            </a:r>
            <a:r>
              <a:rPr lang="en-GB" sz="2000" b="1" dirty="0">
                <a:effectLst/>
                <a:latin typeface="Aptos" panose="020B0004020202020204" pitchFamily="34" charset="0"/>
                <a:cs typeface="Aptos" panose="020B0004020202020204" pitchFamily="34" charset="0"/>
              </a:rPr>
              <a:t>police immediately</a:t>
            </a:r>
            <a:r>
              <a:rPr lang="en-GB" sz="2000" dirty="0">
                <a:effectLst/>
              </a:rPr>
              <a:t>.</a:t>
            </a:r>
          </a:p>
          <a:p>
            <a:pPr marL="342900" lvl="0" indent="-342900">
              <a:buSzPts val="1000"/>
              <a:buFont typeface="Symbol" panose="05050102010706020507" pitchFamily="18" charset="2"/>
              <a:buChar char=""/>
              <a:tabLst>
                <a:tab pos="457200" algn="l"/>
              </a:tabLst>
            </a:pPr>
            <a:r>
              <a:rPr lang="en-GB" sz="2000" dirty="0">
                <a:effectLst/>
              </a:rPr>
              <a:t>Legal duty to </a:t>
            </a:r>
            <a:r>
              <a:rPr lang="en-GB" sz="2000" b="1" dirty="0">
                <a:effectLst/>
                <a:latin typeface="Aptos" panose="020B0004020202020204" pitchFamily="34" charset="0"/>
                <a:cs typeface="Aptos" panose="020B0004020202020204" pitchFamily="34" charset="0"/>
              </a:rPr>
              <a:t>refer to DBS</a:t>
            </a:r>
            <a:r>
              <a:rPr lang="en-GB" sz="2000" dirty="0">
                <a:effectLst/>
              </a:rPr>
              <a:t> if:</a:t>
            </a:r>
          </a:p>
          <a:p>
            <a:pPr marL="742950" lvl="1" indent="-285750">
              <a:buSzPts val="1000"/>
              <a:buFont typeface="Courier New" panose="02070309020205020404" pitchFamily="49" charset="0"/>
              <a:buChar char="o"/>
              <a:tabLst>
                <a:tab pos="914400" algn="l"/>
              </a:tabLst>
            </a:pPr>
            <a:r>
              <a:rPr lang="en-GB" sz="2000" dirty="0">
                <a:effectLst/>
                <a:cs typeface="Times New Roman" panose="02020603050405020304" pitchFamily="18" charset="0"/>
              </a:rPr>
              <a:t>Individual is removed from post due to safeguarding incident.</a:t>
            </a:r>
          </a:p>
          <a:p>
            <a:pPr marL="742950" lvl="1" indent="-285750">
              <a:buSzPts val="1000"/>
              <a:buFont typeface="Courier New" panose="02070309020205020404" pitchFamily="49" charset="0"/>
              <a:buChar char="o"/>
              <a:tabLst>
                <a:tab pos="914400" algn="l"/>
              </a:tabLst>
            </a:pPr>
            <a:r>
              <a:rPr lang="en-GB" sz="2000" dirty="0">
                <a:effectLst/>
                <a:cs typeface="Times New Roman" panose="02020603050405020304" pitchFamily="18" charset="0"/>
              </a:rPr>
              <a:t>Individual resigns before investigation concludes.</a:t>
            </a:r>
          </a:p>
          <a:p>
            <a:pPr>
              <a:buNone/>
            </a:pPr>
            <a:r>
              <a:rPr lang="en-GB" sz="2000" dirty="0">
                <a:effectLst/>
                <a:latin typeface="Segoe UI Emoji" panose="020B0502040204020203" pitchFamily="34" charset="0"/>
                <a:ea typeface="Aptos" panose="020B0004020202020204" pitchFamily="34" charset="0"/>
                <a:cs typeface="Segoe UI Emoji" panose="020B0502040204020203" pitchFamily="34" charset="0"/>
              </a:rPr>
              <a:t>📤</a:t>
            </a:r>
            <a:r>
              <a:rPr lang="en-GB" sz="2000" dirty="0">
                <a:effectLst/>
                <a:latin typeface="Aptos" panose="020B0004020202020204" pitchFamily="34" charset="0"/>
                <a:ea typeface="Aptos" panose="020B0004020202020204" pitchFamily="34" charset="0"/>
                <a:cs typeface="Aptos" panose="020B0004020202020204" pitchFamily="34" charset="0"/>
              </a:rPr>
              <a:t> </a:t>
            </a:r>
            <a:r>
              <a:rPr lang="en-GB" sz="2000" b="1" dirty="0">
                <a:effectLst/>
                <a:latin typeface="Aptos" panose="020B0004020202020204" pitchFamily="34" charset="0"/>
                <a:ea typeface="Aptos" panose="020B0004020202020204" pitchFamily="34" charset="0"/>
                <a:cs typeface="Aptos" panose="020B0004020202020204" pitchFamily="34" charset="0"/>
              </a:rPr>
              <a:t>DBS Referral Required Even If:</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000" dirty="0">
                <a:effectLst/>
              </a:rPr>
              <a:t>Person leaves the role voluntarily.</a:t>
            </a:r>
          </a:p>
          <a:p>
            <a:pPr marL="342900" lvl="0" indent="-342900">
              <a:buSzPts val="1000"/>
              <a:buFont typeface="Symbol" panose="05050102010706020507" pitchFamily="18" charset="2"/>
              <a:buChar char=""/>
              <a:tabLst>
                <a:tab pos="457200" algn="l"/>
              </a:tabLst>
            </a:pPr>
            <a:r>
              <a:rPr lang="en-GB" sz="2000" dirty="0">
                <a:effectLst/>
              </a:rPr>
              <a:t>No formal disciplinary action has occurred yet.</a:t>
            </a:r>
          </a:p>
          <a:p>
            <a:pPr>
              <a:buNone/>
            </a:pPr>
            <a:r>
              <a:rPr lang="en-GB" sz="2000" dirty="0">
                <a:effectLst/>
                <a:latin typeface="Segoe UI Emoji" panose="020B0502040204020203" pitchFamily="34" charset="0"/>
                <a:ea typeface="Aptos" panose="020B0004020202020204" pitchFamily="34" charset="0"/>
                <a:cs typeface="Segoe UI Emoji" panose="020B0502040204020203" pitchFamily="34" charset="0"/>
              </a:rPr>
              <a:t>📢</a:t>
            </a:r>
            <a:r>
              <a:rPr lang="en-GB" sz="2000" dirty="0">
                <a:effectLst/>
                <a:latin typeface="Aptos" panose="020B0004020202020204" pitchFamily="34" charset="0"/>
                <a:ea typeface="Aptos" panose="020B0004020202020204" pitchFamily="34" charset="0"/>
                <a:cs typeface="Aptos" panose="020B0004020202020204" pitchFamily="34" charset="0"/>
              </a:rPr>
              <a:t> Share information with </a:t>
            </a:r>
            <a:r>
              <a:rPr lang="en-GB" sz="2000" b="1" dirty="0">
                <a:effectLst/>
                <a:latin typeface="Aptos" panose="020B0004020202020204" pitchFamily="34" charset="0"/>
                <a:ea typeface="Aptos" panose="020B0004020202020204" pitchFamily="34" charset="0"/>
                <a:cs typeface="Aptos" panose="020B0004020202020204" pitchFamily="34" charset="0"/>
              </a:rPr>
              <a:t>employers &amp; agencies</a:t>
            </a:r>
            <a:r>
              <a:rPr lang="en-GB" sz="2000" dirty="0">
                <a:effectLst/>
                <a:latin typeface="Aptos" panose="020B0004020202020204" pitchFamily="34" charset="0"/>
                <a:ea typeface="Aptos" panose="020B0004020202020204" pitchFamily="34" charset="0"/>
                <a:cs typeface="Aptos" panose="020B0004020202020204" pitchFamily="34" charset="0"/>
              </a:rPr>
              <a:t> if future risk persists—even if the case is "resolved.“</a:t>
            </a:r>
          </a:p>
          <a:p>
            <a:r>
              <a:rPr lang="en-GB" sz="2000" b="1" dirty="0"/>
              <a:t>Also refer </a:t>
            </a:r>
            <a:r>
              <a:rPr lang="en-GB" sz="2000" b="1" dirty="0" err="1"/>
              <a:t>to:</a:t>
            </a:r>
            <a:r>
              <a:rPr lang="en-GB" sz="2000" dirty="0" err="1"/>
              <a:t>Professional</a:t>
            </a:r>
            <a:r>
              <a:rPr lang="en-GB" sz="2000" dirty="0"/>
              <a:t> regulators (e.g., GMC, NMC, HCPC, Social Work England)</a:t>
            </a:r>
          </a:p>
          <a:p>
            <a:r>
              <a:rPr lang="en-GB" b="1" dirty="0"/>
              <a:t>Multi-agency working helps:</a:t>
            </a:r>
          </a:p>
          <a:p>
            <a:pPr marL="457200" lvl="0" indent="-457200">
              <a:buFont typeface="+mj-lt"/>
              <a:buAutoNum type="arabicPeriod"/>
            </a:pPr>
            <a:r>
              <a:rPr lang="en-GB" sz="2000" dirty="0"/>
              <a:t>Make good decisions</a:t>
            </a:r>
          </a:p>
          <a:p>
            <a:pPr marL="457200" lvl="0" indent="-457200">
              <a:buFont typeface="+mj-lt"/>
              <a:buAutoNum type="arabicPeriod"/>
            </a:pPr>
            <a:r>
              <a:rPr lang="en-GB" sz="2000" dirty="0"/>
              <a:t>Protect the person at risk</a:t>
            </a:r>
          </a:p>
          <a:p>
            <a:pPr marL="457200" lvl="0" indent="-457200">
              <a:buFont typeface="+mj-lt"/>
              <a:buAutoNum type="arabicPeriod"/>
            </a:pPr>
            <a:r>
              <a:rPr lang="en-GB" sz="2000" dirty="0"/>
              <a:t>Ensure fairness for the person in the position of trust</a:t>
            </a:r>
          </a:p>
          <a:p>
            <a:endParaRPr lang="en-GB" sz="2000" dirty="0"/>
          </a:p>
          <a:p>
            <a:pPr>
              <a:buNone/>
            </a:pPr>
            <a:endParaRPr lang="en-GB" sz="2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1032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821B-0BE4-E97C-9E32-4F648CD981EB}"/>
              </a:ext>
            </a:extLst>
          </p:cNvPr>
          <p:cNvSpPr>
            <a:spLocks noGrp="1"/>
          </p:cNvSpPr>
          <p:nvPr>
            <p:ph type="title"/>
          </p:nvPr>
        </p:nvSpPr>
        <p:spPr>
          <a:xfrm>
            <a:off x="838200" y="136478"/>
            <a:ext cx="10515600" cy="1139588"/>
          </a:xfrm>
          <a:solidFill>
            <a:schemeClr val="accent6">
              <a:lumMod val="75000"/>
            </a:schemeClr>
          </a:solidFill>
        </p:spPr>
        <p:txBody>
          <a:bodyPr>
            <a:normAutofit fontScale="90000"/>
          </a:bodyPr>
          <a:lstStyle/>
          <a:p>
            <a:r>
              <a:rPr lang="en-GB" sz="3600" b="1" dirty="0"/>
              <a:t>Professional Bodies - For advice and/or referrals relating to professional practice </a:t>
            </a:r>
            <a:br>
              <a:rPr lang="en-GB" b="1" dirty="0"/>
            </a:br>
            <a:endParaRPr lang="en-GB" dirty="0"/>
          </a:p>
        </p:txBody>
      </p:sp>
      <p:sp>
        <p:nvSpPr>
          <p:cNvPr id="3" name="Content Placeholder 2">
            <a:extLst>
              <a:ext uri="{FF2B5EF4-FFF2-40B4-BE49-F238E27FC236}">
                <a16:creationId xmlns:a16="http://schemas.microsoft.com/office/drawing/2014/main" id="{3385031A-BCB0-C1F7-056B-5CA1B9E3A37F}"/>
              </a:ext>
            </a:extLst>
          </p:cNvPr>
          <p:cNvSpPr>
            <a:spLocks noGrp="1"/>
          </p:cNvSpPr>
          <p:nvPr>
            <p:ph idx="1"/>
          </p:nvPr>
        </p:nvSpPr>
        <p:spPr>
          <a:xfrm>
            <a:off x="838200" y="1446663"/>
            <a:ext cx="10515600" cy="4203510"/>
          </a:xfrm>
          <a:solidFill>
            <a:schemeClr val="accent6">
              <a:lumMod val="60000"/>
              <a:lumOff val="40000"/>
            </a:schemeClr>
          </a:solidFill>
        </p:spPr>
        <p:txBody>
          <a:bodyPr>
            <a:normAutofit lnSpcReduction="10000"/>
          </a:bodyPr>
          <a:lstStyle/>
          <a:p>
            <a:r>
              <a:rPr lang="en-GB" sz="2400" dirty="0"/>
              <a:t>Social Work England</a:t>
            </a:r>
          </a:p>
          <a:p>
            <a:r>
              <a:rPr lang="en-GB" sz="2400" dirty="0"/>
              <a:t>Nursing and Midwifery Council</a:t>
            </a:r>
          </a:p>
          <a:p>
            <a:r>
              <a:rPr lang="en-GB" sz="2400" dirty="0"/>
              <a:t>Health and Care Professions Council</a:t>
            </a:r>
          </a:p>
          <a:p>
            <a:r>
              <a:rPr lang="en-GB" sz="2400" dirty="0"/>
              <a:t>General Medical Council</a:t>
            </a:r>
          </a:p>
          <a:p>
            <a:r>
              <a:rPr lang="en-GB" sz="2400" dirty="0"/>
              <a:t>General Optical Society</a:t>
            </a:r>
          </a:p>
          <a:p>
            <a:r>
              <a:rPr lang="en-GB" sz="2400" dirty="0"/>
              <a:t>General Dental Society</a:t>
            </a:r>
          </a:p>
          <a:p>
            <a:r>
              <a:rPr lang="en-GB" sz="2400" dirty="0"/>
              <a:t>General Chiropractic Council</a:t>
            </a:r>
          </a:p>
          <a:p>
            <a:r>
              <a:rPr lang="en-GB" sz="2400" dirty="0"/>
              <a:t>Royal Pharmaceutical Society of Great Britain</a:t>
            </a:r>
          </a:p>
          <a:p>
            <a:r>
              <a:rPr lang="en-GB" sz="2400" dirty="0"/>
              <a:t>General Osteopathic Council</a:t>
            </a:r>
          </a:p>
        </p:txBody>
      </p:sp>
    </p:spTree>
    <p:extLst>
      <p:ext uri="{BB962C8B-B14F-4D97-AF65-F5344CB8AC3E}">
        <p14:creationId xmlns:p14="http://schemas.microsoft.com/office/powerpoint/2010/main" val="299052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8C19D-961D-D22E-CD18-7EDC1C1BD6D5}"/>
              </a:ext>
            </a:extLst>
          </p:cNvPr>
          <p:cNvSpPr txBox="1"/>
          <p:nvPr/>
        </p:nvSpPr>
        <p:spPr>
          <a:xfrm>
            <a:off x="655093" y="354842"/>
            <a:ext cx="8004411" cy="5539978"/>
          </a:xfrm>
          <a:prstGeom prst="rect">
            <a:avLst/>
          </a:prstGeom>
          <a:noFill/>
        </p:spPr>
        <p:txBody>
          <a:bodyPr wrap="square">
            <a:spAutoFit/>
          </a:bodyPr>
          <a:lstStyle/>
          <a:p>
            <a:pPr>
              <a:buNone/>
            </a:pPr>
            <a:r>
              <a:rPr lang="en-GB" sz="2800" b="1" dirty="0">
                <a:effectLst/>
                <a:latin typeface="Aptos" panose="020B0004020202020204" pitchFamily="34" charset="0"/>
                <a:ea typeface="Times New Roman" panose="02020603050405020304" pitchFamily="18" charset="0"/>
                <a:cs typeface="Aptos" panose="020B0004020202020204" pitchFamily="34" charset="0"/>
              </a:rPr>
              <a:t>Traffic Light Risk Assessment</a:t>
            </a:r>
            <a:endParaRPr lang="en-GB" sz="2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latin typeface="Segoe UI Emoji" panose="020B0502040204020203" pitchFamily="34" charset="0"/>
                <a:cs typeface="Segoe UI Emoji" panose="020B0502040204020203" pitchFamily="34" charset="0"/>
              </a:rPr>
              <a:t>🔴</a:t>
            </a:r>
            <a:r>
              <a:rPr lang="en-GB" sz="2800" dirty="0">
                <a:effectLst/>
              </a:rPr>
              <a:t> Immediate danger – urgent action</a:t>
            </a:r>
          </a:p>
          <a:p>
            <a:pPr marL="342900" lvl="0" indent="-342900">
              <a:buSzPts val="1000"/>
              <a:buFont typeface="Symbol" panose="05050102010706020507" pitchFamily="18" charset="2"/>
              <a:buChar char=""/>
              <a:tabLst>
                <a:tab pos="457200" algn="l"/>
              </a:tabLst>
            </a:pPr>
            <a:r>
              <a:rPr lang="en-GB" sz="2800" dirty="0">
                <a:effectLst/>
                <a:latin typeface="Segoe UI Emoji" panose="020B0502040204020203" pitchFamily="34" charset="0"/>
                <a:cs typeface="Segoe UI Emoji" panose="020B0502040204020203" pitchFamily="34" charset="0"/>
              </a:rPr>
              <a:t>🟠</a:t>
            </a:r>
            <a:r>
              <a:rPr lang="en-GB" sz="2800" dirty="0">
                <a:effectLst/>
              </a:rPr>
              <a:t> Moderate concern – investigate</a:t>
            </a:r>
          </a:p>
          <a:p>
            <a:pPr marL="342900" lvl="0" indent="-342900">
              <a:buSzPts val="1000"/>
              <a:buFont typeface="Symbol" panose="05050102010706020507" pitchFamily="18" charset="2"/>
              <a:buChar char=""/>
              <a:tabLst>
                <a:tab pos="457200" algn="l"/>
              </a:tabLst>
            </a:pPr>
            <a:r>
              <a:rPr lang="en-GB" sz="2800" dirty="0">
                <a:effectLst/>
                <a:latin typeface="Segoe UI Emoji" panose="020B0502040204020203" pitchFamily="34" charset="0"/>
                <a:cs typeface="Segoe UI Emoji" panose="020B0502040204020203" pitchFamily="34" charset="0"/>
              </a:rPr>
              <a:t>🟢</a:t>
            </a:r>
            <a:r>
              <a:rPr lang="en-GB" sz="2800" dirty="0">
                <a:effectLst/>
              </a:rPr>
              <a:t> Low concern – monitor</a:t>
            </a:r>
          </a:p>
          <a:p>
            <a:pPr marL="342900" lvl="0" indent="-342900">
              <a:buSzPts val="1000"/>
              <a:buFont typeface="Symbol" panose="05050102010706020507" pitchFamily="18" charset="2"/>
              <a:buChar char=""/>
              <a:tabLst>
                <a:tab pos="457200" algn="l"/>
              </a:tabLst>
            </a:pPr>
            <a:endParaRPr lang="en-GB" sz="2800" dirty="0"/>
          </a:p>
          <a:p>
            <a:r>
              <a:rPr lang="en-GB" b="1" dirty="0"/>
              <a:t>✅ Quick Reference: Safeguarding Flow</a:t>
            </a:r>
          </a:p>
          <a:p>
            <a:pPr lvl="0"/>
            <a:r>
              <a:rPr lang="en-GB" dirty="0"/>
              <a:t>🚩</a:t>
            </a:r>
            <a:r>
              <a:rPr lang="en-GB" sz="2800" dirty="0"/>
              <a:t> </a:t>
            </a:r>
            <a:r>
              <a:rPr lang="en-GB" b="1" dirty="0"/>
              <a:t>Concern Raised</a:t>
            </a:r>
            <a:endParaRPr lang="en-GB" sz="2800" dirty="0"/>
          </a:p>
          <a:p>
            <a:pPr lvl="0"/>
            <a:r>
              <a:rPr lang="en-GB" dirty="0"/>
              <a:t>🔎</a:t>
            </a:r>
            <a:r>
              <a:rPr lang="en-GB" sz="2800" dirty="0"/>
              <a:t> </a:t>
            </a:r>
            <a:r>
              <a:rPr lang="en-GB" b="1" dirty="0"/>
              <a:t>Assess Risk</a:t>
            </a:r>
            <a:endParaRPr lang="en-GB" sz="2800" dirty="0"/>
          </a:p>
          <a:p>
            <a:pPr lvl="0"/>
            <a:r>
              <a:rPr lang="en-GB" dirty="0"/>
              <a:t>🤝</a:t>
            </a:r>
            <a:r>
              <a:rPr lang="en-GB" sz="2800" dirty="0"/>
              <a:t> </a:t>
            </a:r>
            <a:r>
              <a:rPr lang="en-GB" b="1" dirty="0"/>
              <a:t>Involve Employer</a:t>
            </a:r>
            <a:endParaRPr lang="en-GB" sz="2800" dirty="0"/>
          </a:p>
          <a:p>
            <a:pPr lvl="0"/>
            <a:r>
              <a:rPr lang="en-GB" dirty="0"/>
              <a:t>📞</a:t>
            </a:r>
            <a:r>
              <a:rPr lang="en-GB" sz="2800" dirty="0"/>
              <a:t> </a:t>
            </a:r>
            <a:r>
              <a:rPr lang="en-GB" b="1" dirty="0"/>
              <a:t>Report to Agencies</a:t>
            </a:r>
            <a:endParaRPr lang="en-GB" sz="2800" dirty="0"/>
          </a:p>
          <a:p>
            <a:pPr lvl="0"/>
            <a:r>
              <a:rPr lang="en-GB" dirty="0"/>
              <a:t>🗃</a:t>
            </a:r>
            <a:r>
              <a:rPr lang="en-GB" sz="2800" dirty="0"/>
              <a:t> </a:t>
            </a:r>
            <a:r>
              <a:rPr lang="en-GB" b="1" dirty="0"/>
              <a:t>Refer &amp; Record</a:t>
            </a:r>
            <a:endParaRPr lang="en-GB" sz="2800" dirty="0"/>
          </a:p>
          <a:p>
            <a:pPr lvl="0"/>
            <a:r>
              <a:rPr lang="en-GB" dirty="0"/>
              <a:t>📤</a:t>
            </a:r>
            <a:r>
              <a:rPr lang="en-GB" sz="2800" dirty="0"/>
              <a:t> </a:t>
            </a:r>
            <a:r>
              <a:rPr lang="en-GB" b="1" dirty="0"/>
              <a:t>Share Risk Info (if ongoing)</a:t>
            </a:r>
            <a:endParaRPr lang="en-GB" sz="2800" dirty="0"/>
          </a:p>
          <a:p>
            <a:pPr marL="342900" lvl="0" indent="-342900">
              <a:buSzPts val="1000"/>
              <a:buFont typeface="Symbol" panose="05050102010706020507" pitchFamily="18" charset="2"/>
              <a:buChar char=""/>
              <a:tabLst>
                <a:tab pos="457200" algn="l"/>
              </a:tabLst>
            </a:pPr>
            <a:endParaRPr lang="en-GB" sz="2800" dirty="0">
              <a:effectLst/>
            </a:endParaRPr>
          </a:p>
        </p:txBody>
      </p:sp>
    </p:spTree>
    <p:extLst>
      <p:ext uri="{BB962C8B-B14F-4D97-AF65-F5344CB8AC3E}">
        <p14:creationId xmlns:p14="http://schemas.microsoft.com/office/powerpoint/2010/main" val="280221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5" name="Picture 4" descr="Close-up of hopscotch on a sidewalk">
            <a:extLst>
              <a:ext uri="{FF2B5EF4-FFF2-40B4-BE49-F238E27FC236}">
                <a16:creationId xmlns:a16="http://schemas.microsoft.com/office/drawing/2014/main" id="{B3A0AF69-F9FB-BFCC-A834-80537CF22264}"/>
              </a:ext>
            </a:extLst>
          </p:cNvPr>
          <p:cNvPicPr>
            <a:picLocks noChangeAspect="1"/>
          </p:cNvPicPr>
          <p:nvPr/>
        </p:nvPicPr>
        <p:blipFill>
          <a:blip r:embed="rId2"/>
          <a:srcRect l="15344" t="1859" r="898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olidFill>
            <a:srgbClr val="92D050"/>
          </a:solidFill>
        </p:spPr>
      </p:pic>
      <p:sp>
        <p:nvSpPr>
          <p:cNvPr id="2" name="Title 1">
            <a:extLst>
              <a:ext uri="{FF2B5EF4-FFF2-40B4-BE49-F238E27FC236}">
                <a16:creationId xmlns:a16="http://schemas.microsoft.com/office/drawing/2014/main" id="{1EAFC396-0E45-0FF9-391B-2E3739AC5AEC}"/>
              </a:ext>
            </a:extLst>
          </p:cNvPr>
          <p:cNvSpPr>
            <a:spLocks noGrp="1"/>
          </p:cNvSpPr>
          <p:nvPr>
            <p:ph type="title"/>
          </p:nvPr>
        </p:nvSpPr>
        <p:spPr>
          <a:xfrm>
            <a:off x="668867" y="1678666"/>
            <a:ext cx="4088190" cy="2369093"/>
          </a:xfrm>
        </p:spPr>
        <p:txBody>
          <a:bodyPr vert="horz" lIns="91440" tIns="45720" rIns="91440" bIns="45720" rtlCol="0" anchor="b">
            <a:noAutofit/>
          </a:bodyPr>
          <a:lstStyle/>
          <a:p>
            <a:pPr algn="r"/>
            <a:r>
              <a:rPr lang="en-US" sz="6000" b="1" dirty="0"/>
              <a:t>Protocol and Practice Guidance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2971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1C8C-1B6D-13A1-E2FF-E1F4C2022F92}"/>
              </a:ext>
            </a:extLst>
          </p:cNvPr>
          <p:cNvSpPr>
            <a:spLocks noGrp="1"/>
          </p:cNvSpPr>
          <p:nvPr>
            <p:ph type="title"/>
          </p:nvPr>
        </p:nvSpPr>
        <p:spPr>
          <a:xfrm>
            <a:off x="838200" y="188259"/>
            <a:ext cx="10515600" cy="1176517"/>
          </a:xfrm>
          <a:solidFill>
            <a:schemeClr val="accent6">
              <a:lumMod val="60000"/>
              <a:lumOff val="40000"/>
            </a:schemeClr>
          </a:solidFill>
        </p:spPr>
        <p:txBody>
          <a:bodyPr>
            <a:normAutofit fontScale="90000"/>
          </a:bodyPr>
          <a:lstStyle/>
          <a:p>
            <a:r>
              <a:rPr lang="en-GB" sz="1800" b="1" dirty="0">
                <a:solidFill>
                  <a:schemeClr val="accent1">
                    <a:lumMod val="50000"/>
                  </a:schemeClr>
                </a:solidFill>
                <a:effectLst/>
                <a:latin typeface="Aptos" panose="020B0004020202020204" pitchFamily="34" charset="0"/>
                <a:ea typeface="Times New Roman" panose="02020603050405020304" pitchFamily="18" charset="0"/>
                <a:cs typeface="Aptos" panose="020B0004020202020204" pitchFamily="34" charset="0"/>
              </a:rPr>
              <a:t>Who is a </a:t>
            </a:r>
            <a:r>
              <a:rPr lang="en-GB" sz="1800" b="1" dirty="0" err="1">
                <a:solidFill>
                  <a:schemeClr val="accent1">
                    <a:lumMod val="50000"/>
                  </a:schemeClr>
                </a:solidFill>
                <a:effectLst/>
                <a:latin typeface="Aptos" panose="020B0004020202020204" pitchFamily="34" charset="0"/>
                <a:ea typeface="Times New Roman" panose="02020603050405020304" pitchFamily="18" charset="0"/>
                <a:cs typeface="Aptos" panose="020B0004020202020204" pitchFamily="34" charset="0"/>
              </a:rPr>
              <a:t>PiPoT</a:t>
            </a:r>
            <a:r>
              <a:rPr lang="en-GB" sz="1800" b="1" dirty="0">
                <a:solidFill>
                  <a:schemeClr val="accent1">
                    <a:lumMod val="50000"/>
                  </a:schemeClr>
                </a:solidFill>
                <a:effectLst/>
                <a:latin typeface="Aptos" panose="020B0004020202020204" pitchFamily="34" charset="0"/>
                <a:ea typeface="Times New Roman" panose="02020603050405020304" pitchFamily="18" charset="0"/>
                <a:cs typeface="Aptos" panose="020B0004020202020204" pitchFamily="34" charset="0"/>
              </a:rPr>
              <a:t>?</a:t>
            </a:r>
            <a:br>
              <a:rPr lang="en-GB" sz="1800" b="1" dirty="0">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br>
            <a:r>
              <a:rPr lang="en-GB" sz="1800" dirty="0">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t>Definition: A </a:t>
            </a:r>
            <a:r>
              <a:rPr lang="en-GB" sz="1800" dirty="0" err="1">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t>PiPoT</a:t>
            </a:r>
            <a:r>
              <a:rPr lang="en-GB" sz="1800" dirty="0">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t> is an individual in a role where they have power, authority, or trust over others, especially vulnerable people.</a:t>
            </a:r>
            <a:br>
              <a:rPr lang="en-GB" sz="1800" dirty="0">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br>
            <a:r>
              <a:rPr lang="en-GB" sz="1800" dirty="0">
                <a:solidFill>
                  <a:schemeClr val="accent1">
                    <a:lumMod val="50000"/>
                  </a:schemeClr>
                </a:solidFill>
                <a:effectLst/>
                <a:latin typeface="Aptos" panose="020B0004020202020204" pitchFamily="34" charset="0"/>
                <a:ea typeface="Aptos" panose="020B0004020202020204" pitchFamily="34" charset="0"/>
                <a:cs typeface="Aptos" panose="020B0004020202020204" pitchFamily="34" charset="0"/>
              </a:rPr>
              <a:t>Examples: Teachers, social workers, police officers, healthcare staff, care workers, clergy.</a:t>
            </a:r>
            <a:br>
              <a:rPr lang="en-GB" sz="18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A15DC58D-7D09-5C50-B34A-2FBD05F80BB0}"/>
              </a:ext>
            </a:extLst>
          </p:cNvPr>
          <p:cNvSpPr>
            <a:spLocks noGrp="1"/>
          </p:cNvSpPr>
          <p:nvPr>
            <p:ph sz="half" idx="1"/>
          </p:nvPr>
        </p:nvSpPr>
        <p:spPr>
          <a:xfrm>
            <a:off x="320722" y="1512794"/>
            <a:ext cx="5699078" cy="4267033"/>
          </a:xfrm>
          <a:solidFill>
            <a:schemeClr val="accent6">
              <a:lumMod val="20000"/>
              <a:lumOff val="80000"/>
            </a:schemeClr>
          </a:solidFill>
        </p:spPr>
        <p:txBody>
          <a:bodyPr>
            <a:normAutofit lnSpcReduction="10000"/>
          </a:bodyPr>
          <a:lstStyle/>
          <a:p>
            <a:r>
              <a:rPr lang="en-GB" sz="1800" dirty="0">
                <a:effectLst/>
                <a:latin typeface="Aptos" panose="020B0004020202020204" pitchFamily="34" charset="0"/>
                <a:ea typeface="Aptos" panose="020B0004020202020204" pitchFamily="34" charset="0"/>
                <a:cs typeface="Aptos" panose="020B0004020202020204" pitchFamily="34" charset="0"/>
              </a:rPr>
              <a:t>A </a:t>
            </a:r>
            <a:r>
              <a:rPr lang="en-GB" sz="1800" b="1" dirty="0" err="1">
                <a:effectLst/>
                <a:latin typeface="Aptos" panose="020B0004020202020204" pitchFamily="34" charset="0"/>
                <a:ea typeface="Aptos" panose="020B0004020202020204" pitchFamily="34" charset="0"/>
                <a:cs typeface="Aptos" panose="020B0004020202020204" pitchFamily="34" charset="0"/>
              </a:rPr>
              <a:t>PiPoT</a:t>
            </a:r>
            <a:r>
              <a:rPr lang="en-GB" sz="1800" dirty="0">
                <a:effectLst/>
                <a:latin typeface="Aptos" panose="020B0004020202020204" pitchFamily="34" charset="0"/>
                <a:ea typeface="Aptos" panose="020B0004020202020204" pitchFamily="34" charset="0"/>
                <a:cs typeface="Aptos" panose="020B0004020202020204" pitchFamily="34" charset="0"/>
              </a:rPr>
              <a:t> is not just someone doing a job—it’s someone entrusted with influence over others. That trust carries legal, ethical, and personal responsibility.“</a:t>
            </a:r>
          </a:p>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Why Their Role Matters in Safeguarding</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They have access to vulnerable individuals.</a:t>
            </a:r>
          </a:p>
          <a:p>
            <a:r>
              <a:rPr lang="en-GB" sz="1800" dirty="0">
                <a:effectLst/>
                <a:latin typeface="Aptos" panose="020B0004020202020204" pitchFamily="34" charset="0"/>
                <a:ea typeface="Aptos" panose="020B0004020202020204" pitchFamily="34" charset="0"/>
                <a:cs typeface="Aptos" panose="020B0004020202020204" pitchFamily="34" charset="0"/>
              </a:rPr>
              <a:t>Their behaviour sets standards for others.</a:t>
            </a:r>
          </a:p>
          <a:p>
            <a:r>
              <a:rPr lang="en-GB" sz="1800" dirty="0">
                <a:effectLst/>
                <a:latin typeface="Aptos" panose="020B0004020202020204" pitchFamily="34" charset="0"/>
                <a:ea typeface="Aptos" panose="020B0004020202020204" pitchFamily="34" charset="0"/>
                <a:cs typeface="Aptos" panose="020B0004020202020204" pitchFamily="34" charset="0"/>
              </a:rPr>
              <a:t>They are in a position to notice early signs of abuse, neglect, or exploitation.</a:t>
            </a:r>
            <a:endParaRPr lang="en-GB" sz="1800" dirty="0">
              <a:highlight>
                <a:srgbClr val="FFFF00"/>
              </a:highligh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Because </a:t>
            </a:r>
            <a:r>
              <a:rPr lang="en-GB" sz="1800" dirty="0" err="1">
                <a:effectLst/>
                <a:latin typeface="Aptos" panose="020B0004020202020204" pitchFamily="34" charset="0"/>
                <a:ea typeface="Aptos" panose="020B0004020202020204" pitchFamily="34" charset="0"/>
                <a:cs typeface="Aptos" panose="020B0004020202020204" pitchFamily="34" charset="0"/>
              </a:rPr>
              <a:t>PiPoTs</a:t>
            </a:r>
            <a:r>
              <a:rPr lang="en-GB" sz="1800" dirty="0">
                <a:effectLst/>
                <a:latin typeface="Aptos" panose="020B0004020202020204" pitchFamily="34" charset="0"/>
                <a:ea typeface="Aptos" panose="020B0004020202020204" pitchFamily="34" charset="0"/>
                <a:cs typeface="Aptos" panose="020B0004020202020204" pitchFamily="34" charset="0"/>
              </a:rPr>
              <a:t> are often first to notice changes in behaviour or signs of harm, they are essential in the early identification and prevention of safeguarding issues."</a:t>
            </a:r>
            <a:endParaRPr lang="en-GB" dirty="0"/>
          </a:p>
        </p:txBody>
      </p:sp>
      <p:sp>
        <p:nvSpPr>
          <p:cNvPr id="4" name="Content Placeholder 3">
            <a:extLst>
              <a:ext uri="{FF2B5EF4-FFF2-40B4-BE49-F238E27FC236}">
                <a16:creationId xmlns:a16="http://schemas.microsoft.com/office/drawing/2014/main" id="{230DF778-C37C-6B27-130D-09CF3B7A225D}"/>
              </a:ext>
            </a:extLst>
          </p:cNvPr>
          <p:cNvSpPr>
            <a:spLocks noGrp="1"/>
          </p:cNvSpPr>
          <p:nvPr>
            <p:ph sz="half" idx="2"/>
          </p:nvPr>
        </p:nvSpPr>
        <p:spPr>
          <a:xfrm>
            <a:off x="6172200" y="1512794"/>
            <a:ext cx="5181600" cy="4267033"/>
          </a:xfrm>
          <a:solidFill>
            <a:schemeClr val="accent6">
              <a:lumMod val="60000"/>
              <a:lumOff val="40000"/>
            </a:schemeClr>
          </a:solidFill>
        </p:spPr>
        <p:txBody>
          <a:bodyPr>
            <a:normAutofit lnSpcReduction="10000"/>
          </a:bodyPr>
          <a:lstStyle/>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Risks When Trust is Abused</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Examples of misconduct or abuse by </a:t>
            </a:r>
            <a:r>
              <a:rPr lang="en-GB" sz="1800" dirty="0" err="1">
                <a:effectLst/>
                <a:latin typeface="Aptos" panose="020B0004020202020204" pitchFamily="34" charset="0"/>
                <a:ea typeface="Aptos" panose="020B0004020202020204" pitchFamily="34" charset="0"/>
                <a:cs typeface="Aptos" panose="020B0004020202020204" pitchFamily="34" charset="0"/>
              </a:rPr>
              <a:t>PiPoTs</a:t>
            </a:r>
            <a:r>
              <a:rPr lang="en-GB" sz="1800" dirty="0">
                <a:effectLst/>
                <a:latin typeface="Aptos" panose="020B0004020202020204" pitchFamily="34" charset="0"/>
                <a:ea typeface="Aptos" panose="020B0004020202020204" pitchFamily="34" charset="0"/>
                <a:cs typeface="Aptos" panose="020B0004020202020204" pitchFamily="34" charset="0"/>
              </a:rPr>
              <a:t>.</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Impact on victims: trauma, mistrust, long-term harm.</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Damage to institution’s credibility.</a:t>
            </a:r>
          </a:p>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Risks When Trust is Abused</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When a </a:t>
            </a:r>
            <a:r>
              <a:rPr lang="en-GB" sz="1800" dirty="0" err="1">
                <a:effectLst/>
                <a:latin typeface="Aptos" panose="020B0004020202020204" pitchFamily="34" charset="0"/>
                <a:ea typeface="Aptos" panose="020B0004020202020204" pitchFamily="34" charset="0"/>
                <a:cs typeface="Aptos" panose="020B0004020202020204" pitchFamily="34" charset="0"/>
              </a:rPr>
              <a:t>PiPoT</a:t>
            </a:r>
            <a:r>
              <a:rPr lang="en-GB" sz="1800" dirty="0">
                <a:effectLst/>
                <a:latin typeface="Aptos" panose="020B0004020202020204" pitchFamily="34" charset="0"/>
                <a:ea typeface="Aptos" panose="020B0004020202020204" pitchFamily="34" charset="0"/>
                <a:cs typeface="Aptos" panose="020B0004020202020204" pitchFamily="34" charset="0"/>
              </a:rPr>
              <a:t> abuses their role, the damage can be deep and long-lasting—not just to the victim, but to the entire organisation.</a:t>
            </a:r>
          </a:p>
          <a:p>
            <a:endParaRPr lang="en-GB" dirty="0"/>
          </a:p>
        </p:txBody>
      </p:sp>
    </p:spTree>
    <p:extLst>
      <p:ext uri="{BB962C8B-B14F-4D97-AF65-F5344CB8AC3E}">
        <p14:creationId xmlns:p14="http://schemas.microsoft.com/office/powerpoint/2010/main" val="181025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D4AC-8172-F596-D803-34FF76EEB35A}"/>
              </a:ext>
            </a:extLst>
          </p:cNvPr>
          <p:cNvSpPr>
            <a:spLocks noGrp="1"/>
          </p:cNvSpPr>
          <p:nvPr>
            <p:ph type="title"/>
          </p:nvPr>
        </p:nvSpPr>
        <p:spPr>
          <a:xfrm>
            <a:off x="416859" y="73960"/>
            <a:ext cx="10936941" cy="540190"/>
          </a:xfrm>
          <a:solidFill>
            <a:schemeClr val="accent6">
              <a:lumMod val="60000"/>
              <a:lumOff val="40000"/>
            </a:schemeClr>
          </a:solidFill>
        </p:spPr>
        <p:txBody>
          <a:bodyPr>
            <a:normAutofit fontScale="90000"/>
          </a:bodyPr>
          <a:lstStyle/>
          <a:p>
            <a:r>
              <a:rPr lang="en-GB" b="1" dirty="0" err="1"/>
              <a:t>PiPOT</a:t>
            </a:r>
            <a:r>
              <a:rPr lang="en-GB" b="1" dirty="0"/>
              <a:t> Cont’d</a:t>
            </a:r>
          </a:p>
        </p:txBody>
      </p:sp>
      <p:sp>
        <p:nvSpPr>
          <p:cNvPr id="3" name="Content Placeholder 2">
            <a:extLst>
              <a:ext uri="{FF2B5EF4-FFF2-40B4-BE49-F238E27FC236}">
                <a16:creationId xmlns:a16="http://schemas.microsoft.com/office/drawing/2014/main" id="{AB93F875-B3AE-1FE4-1C53-4928A0B28885}"/>
              </a:ext>
            </a:extLst>
          </p:cNvPr>
          <p:cNvSpPr>
            <a:spLocks noGrp="1"/>
          </p:cNvSpPr>
          <p:nvPr>
            <p:ph sz="half" idx="1"/>
          </p:nvPr>
        </p:nvSpPr>
        <p:spPr>
          <a:xfrm>
            <a:off x="416859" y="681036"/>
            <a:ext cx="5602941" cy="5023728"/>
          </a:xfrm>
          <a:solidFill>
            <a:schemeClr val="accent6">
              <a:lumMod val="40000"/>
              <a:lumOff val="60000"/>
            </a:schemeClr>
          </a:solidFill>
        </p:spPr>
        <p:txBody>
          <a:bodyPr>
            <a:normAutofit fontScale="92500" lnSpcReduction="10000"/>
          </a:bodyPr>
          <a:lstStyle/>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Responsibilities of a </a:t>
            </a:r>
            <a:r>
              <a:rPr lang="en-GB" sz="1800" b="1" dirty="0" err="1">
                <a:effectLst/>
                <a:latin typeface="Aptos" panose="020B0004020202020204" pitchFamily="34" charset="0"/>
                <a:ea typeface="Times New Roman" panose="02020603050405020304" pitchFamily="18" charset="0"/>
                <a:cs typeface="Aptos" panose="020B0004020202020204" pitchFamily="34" charset="0"/>
              </a:rPr>
              <a:t>PiPoT</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Follow safeguarding policies and procedures.</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Report concerns or allegations immediately.</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Undergo safeguarding training.</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Model appropriate behaviour.</a:t>
            </a:r>
          </a:p>
          <a:p>
            <a:r>
              <a:rPr lang="en-GB" sz="1800" dirty="0">
                <a:effectLst/>
                <a:latin typeface="Aptos" panose="020B0004020202020204" pitchFamily="34" charset="0"/>
                <a:ea typeface="Aptos" panose="020B0004020202020204" pitchFamily="34" charset="0"/>
                <a:cs typeface="Aptos" panose="020B0004020202020204" pitchFamily="34" charset="0"/>
              </a:rPr>
              <a:t>It’s not just about not doing harm—it’s about actively upholding a culture of safety, respect, and responsibility</a:t>
            </a:r>
          </a:p>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Managing Allegations Against a </a:t>
            </a:r>
            <a:r>
              <a:rPr lang="en-GB" sz="1800" b="1" dirty="0" err="1">
                <a:effectLst/>
                <a:latin typeface="Aptos" panose="020B0004020202020204" pitchFamily="34" charset="0"/>
                <a:ea typeface="Times New Roman" panose="02020603050405020304" pitchFamily="18" charset="0"/>
                <a:cs typeface="Aptos" panose="020B0004020202020204" pitchFamily="34" charset="0"/>
              </a:rPr>
              <a:t>PiPoT</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All allegations must be taken seriously.</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Independent investigations may be required.</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The safety of individuals is the first priority.</a:t>
            </a:r>
          </a:p>
          <a:p>
            <a:r>
              <a:rPr lang="en-GB" sz="1800" dirty="0">
                <a:effectLst/>
                <a:latin typeface="Aptos" panose="020B0004020202020204" pitchFamily="34" charset="0"/>
                <a:ea typeface="Aptos" panose="020B0004020202020204" pitchFamily="34" charset="0"/>
                <a:cs typeface="Aptos" panose="020B0004020202020204" pitchFamily="34" charset="0"/>
              </a:rPr>
              <a:t>Managing allegations against a </a:t>
            </a:r>
            <a:r>
              <a:rPr lang="en-GB" sz="1800" dirty="0" err="1">
                <a:effectLst/>
                <a:latin typeface="Aptos" panose="020B0004020202020204" pitchFamily="34" charset="0"/>
                <a:ea typeface="Aptos" panose="020B0004020202020204" pitchFamily="34" charset="0"/>
                <a:cs typeface="Aptos" panose="020B0004020202020204" pitchFamily="34" charset="0"/>
              </a:rPr>
              <a:t>PiPoT</a:t>
            </a:r>
            <a:r>
              <a:rPr lang="en-GB" sz="1800" dirty="0">
                <a:effectLst/>
                <a:latin typeface="Aptos" panose="020B0004020202020204" pitchFamily="34" charset="0"/>
                <a:ea typeface="Aptos" panose="020B0004020202020204" pitchFamily="34" charset="0"/>
                <a:cs typeface="Aptos" panose="020B0004020202020204" pitchFamily="34" charset="0"/>
              </a:rPr>
              <a:t> is a sensitive but essential part of safeguarding. It must be handled impartially, with fairness and transparency.</a:t>
            </a:r>
          </a:p>
          <a:p>
            <a:endParaRPr lang="en-GB" dirty="0"/>
          </a:p>
        </p:txBody>
      </p:sp>
      <p:sp>
        <p:nvSpPr>
          <p:cNvPr id="4" name="Content Placeholder 3">
            <a:extLst>
              <a:ext uri="{FF2B5EF4-FFF2-40B4-BE49-F238E27FC236}">
                <a16:creationId xmlns:a16="http://schemas.microsoft.com/office/drawing/2014/main" id="{8F575B38-2066-4BC7-9395-D3910BA7D670}"/>
              </a:ext>
            </a:extLst>
          </p:cNvPr>
          <p:cNvSpPr>
            <a:spLocks noGrp="1"/>
          </p:cNvSpPr>
          <p:nvPr>
            <p:ph sz="half" idx="2"/>
          </p:nvPr>
        </p:nvSpPr>
        <p:spPr>
          <a:xfrm>
            <a:off x="6172200" y="681037"/>
            <a:ext cx="5181600" cy="5023728"/>
          </a:xfrm>
          <a:solidFill>
            <a:schemeClr val="accent3">
              <a:lumMod val="60000"/>
              <a:lumOff val="40000"/>
            </a:schemeClr>
          </a:solidFill>
        </p:spPr>
        <p:txBody>
          <a:bodyPr>
            <a:normAutofit fontScale="92500" lnSpcReduction="10000"/>
          </a:bodyPr>
          <a:lstStyle/>
          <a:p>
            <a:pPr>
              <a:buNone/>
            </a:pPr>
            <a:r>
              <a:rPr lang="en-GB" sz="1800" b="1" dirty="0">
                <a:effectLst/>
                <a:latin typeface="Aptos" panose="020B0004020202020204" pitchFamily="34" charset="0"/>
                <a:ea typeface="Times New Roman" panose="02020603050405020304" pitchFamily="18" charset="0"/>
                <a:cs typeface="Aptos" panose="020B0004020202020204" pitchFamily="34" charset="0"/>
              </a:rPr>
              <a:t>Safeguarding Culture Starts at the Top</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Leadership’s role in embedding safeguarding values.</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Importance of openness, accountability, and transparency.</a:t>
            </a:r>
          </a:p>
          <a:p>
            <a:r>
              <a:rPr lang="en-GB" sz="1800" dirty="0">
                <a:effectLst/>
                <a:latin typeface="Aptos" panose="020B0004020202020204" pitchFamily="34" charset="0"/>
                <a:ea typeface="Aptos" panose="020B0004020202020204" pitchFamily="34" charset="0"/>
                <a:cs typeface="Aptos" panose="020B0004020202020204" pitchFamily="34" charset="0"/>
              </a:rPr>
              <a:t>A safeguarding culture is shaped from the top down. </a:t>
            </a:r>
            <a:r>
              <a:rPr lang="en-GB" sz="1800" dirty="0" err="1">
                <a:effectLst/>
                <a:latin typeface="Aptos" panose="020B0004020202020204" pitchFamily="34" charset="0"/>
                <a:ea typeface="Aptos" panose="020B0004020202020204" pitchFamily="34" charset="0"/>
                <a:cs typeface="Aptos" panose="020B0004020202020204" pitchFamily="34" charset="0"/>
              </a:rPr>
              <a:t>PiPoTs</a:t>
            </a:r>
            <a:r>
              <a:rPr lang="en-GB" sz="1800" dirty="0">
                <a:effectLst/>
                <a:latin typeface="Aptos" panose="020B0004020202020204" pitchFamily="34" charset="0"/>
                <a:ea typeface="Aptos" panose="020B0004020202020204" pitchFamily="34" charset="0"/>
                <a:cs typeface="Aptos" panose="020B0004020202020204" pitchFamily="34" charset="0"/>
              </a:rPr>
              <a:t> must lead by example to create environments where everyone feels safe and heard.</a:t>
            </a:r>
          </a:p>
          <a:p>
            <a:pPr marL="342900" lvl="0" indent="-342900">
              <a:buSzPts val="1000"/>
              <a:buFont typeface="Symbol" panose="05050102010706020507" pitchFamily="18" charset="2"/>
              <a:buChar char=""/>
              <a:tabLst>
                <a:tab pos="457200" algn="l"/>
              </a:tabLst>
            </a:pPr>
            <a:r>
              <a:rPr lang="en-GB" sz="1800" b="1" dirty="0">
                <a:latin typeface="Aptos" panose="020B0004020202020204" pitchFamily="34" charset="0"/>
              </a:rPr>
              <a:t>Importance of; </a:t>
            </a:r>
            <a:r>
              <a:rPr lang="en-GB" sz="1800" dirty="0">
                <a:effectLst/>
                <a:latin typeface="Aptos" panose="020B0004020202020204" pitchFamily="34" charset="0"/>
                <a:ea typeface="Aptos" panose="020B0004020202020204" pitchFamily="34" charset="0"/>
                <a:cs typeface="Aptos" panose="020B0004020202020204" pitchFamily="34" charset="0"/>
              </a:rPr>
              <a:t>Reaffirming  the critical role </a:t>
            </a:r>
            <a:r>
              <a:rPr lang="en-GB" sz="1800" dirty="0" err="1">
                <a:effectLst/>
                <a:latin typeface="Aptos" panose="020B0004020202020204" pitchFamily="34" charset="0"/>
                <a:ea typeface="Aptos" panose="020B0004020202020204" pitchFamily="34" charset="0"/>
                <a:cs typeface="Aptos" panose="020B0004020202020204" pitchFamily="34" charset="0"/>
              </a:rPr>
              <a:t>PiPoTs</a:t>
            </a:r>
            <a:r>
              <a:rPr lang="en-GB" sz="1800" dirty="0">
                <a:effectLst/>
                <a:latin typeface="Aptos" panose="020B0004020202020204" pitchFamily="34" charset="0"/>
                <a:ea typeface="Aptos" panose="020B0004020202020204" pitchFamily="34" charset="0"/>
                <a:cs typeface="Aptos" panose="020B0004020202020204" pitchFamily="34" charset="0"/>
              </a:rPr>
              <a:t> play in safeguarding.</a:t>
            </a:r>
          </a:p>
          <a:p>
            <a:pPr marL="342900" lvl="0" indent="-342900">
              <a:buSzPts val="1000"/>
              <a:buFont typeface="Symbol" panose="05050102010706020507" pitchFamily="18" charset="2"/>
              <a:buChar char=""/>
              <a:tabLst>
                <a:tab pos="457200" algn="l"/>
              </a:tabLst>
            </a:pPr>
            <a:r>
              <a:rPr lang="en-GB" sz="1800" dirty="0">
                <a:effectLst/>
                <a:latin typeface="Aptos" panose="020B0004020202020204" pitchFamily="34" charset="0"/>
                <a:ea typeface="Aptos" panose="020B0004020202020204" pitchFamily="34" charset="0"/>
                <a:cs typeface="Aptos" panose="020B0004020202020204" pitchFamily="34" charset="0"/>
              </a:rPr>
              <a:t>Encourage commitment to ongoing training and awareness.</a:t>
            </a:r>
          </a:p>
          <a:p>
            <a:endParaRPr lang="en-GB" dirty="0"/>
          </a:p>
        </p:txBody>
      </p:sp>
    </p:spTree>
    <p:extLst>
      <p:ext uri="{BB962C8B-B14F-4D97-AF65-F5344CB8AC3E}">
        <p14:creationId xmlns:p14="http://schemas.microsoft.com/office/powerpoint/2010/main" val="11789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744-A3B6-8C2D-8663-A945F94479E9}"/>
              </a:ext>
            </a:extLst>
          </p:cNvPr>
          <p:cNvSpPr>
            <a:spLocks noGrp="1"/>
          </p:cNvSpPr>
          <p:nvPr>
            <p:ph type="title"/>
          </p:nvPr>
        </p:nvSpPr>
        <p:spPr>
          <a:xfrm>
            <a:off x="275666" y="242047"/>
            <a:ext cx="7091050" cy="658906"/>
          </a:xfrm>
          <a:solidFill>
            <a:schemeClr val="accent1"/>
          </a:solidFill>
        </p:spPr>
        <p:txBody>
          <a:bodyPr anchor="t">
            <a:normAutofit fontScale="90000"/>
          </a:bodyPr>
          <a:lstStyle/>
          <a:p>
            <a:r>
              <a:rPr lang="en-GB" sz="4000" b="1" dirty="0">
                <a:solidFill>
                  <a:schemeClr val="accent1">
                    <a:lumMod val="50000"/>
                  </a:schemeClr>
                </a:solidFill>
              </a:rPr>
              <a:t>Purpose </a:t>
            </a:r>
          </a:p>
        </p:txBody>
      </p:sp>
      <p:sp>
        <p:nvSpPr>
          <p:cNvPr id="5" name="Content Placeholder 4">
            <a:extLst>
              <a:ext uri="{FF2B5EF4-FFF2-40B4-BE49-F238E27FC236}">
                <a16:creationId xmlns:a16="http://schemas.microsoft.com/office/drawing/2014/main" id="{C3C76141-6C6F-33F0-D11A-606B41642C67}"/>
              </a:ext>
            </a:extLst>
          </p:cNvPr>
          <p:cNvSpPr>
            <a:spLocks noGrp="1"/>
          </p:cNvSpPr>
          <p:nvPr>
            <p:ph idx="1"/>
          </p:nvPr>
        </p:nvSpPr>
        <p:spPr>
          <a:xfrm>
            <a:off x="396688" y="1142999"/>
            <a:ext cx="8448574" cy="4807325"/>
          </a:xfrm>
        </p:spPr>
        <p:txBody>
          <a:bodyPr>
            <a:normAutofit lnSpcReduction="10000"/>
          </a:bodyPr>
          <a:lstStyle/>
          <a:p>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Care Act 2014 Statutory Guidance requires that Safeguarding Adults Boards establish a framework and process for any organisation to respond to allegations against anyone who works (in either a paid or an unpaid capacity,) with adults with care and support needs. In this document, this framework and process is referred to as the “Protocol”.</a:t>
            </a:r>
            <a:endParaRPr lang="en-GB" sz="1600" kern="100" dirty="0">
              <a:latin typeface="Aptos" panose="020B0004020202020204" pitchFamily="34" charset="0"/>
              <a:ea typeface="Times New Roman" panose="02020603050405020304" pitchFamily="18" charset="0"/>
              <a:cs typeface="Times New Roman" panose="02020603050405020304" pitchFamily="18" charset="0"/>
            </a:endParaRPr>
          </a:p>
          <a:p>
            <a:pPr marL="196850" indent="-171450"/>
            <a:r>
              <a:rPr lang="en-GB" sz="1600" dirty="0">
                <a:effectLst/>
                <a:latin typeface="Arial" panose="020B0604020202020204" pitchFamily="34" charset="0"/>
                <a:ea typeface="Times New Roman" panose="02020603050405020304" pitchFamily="18" charset="0"/>
                <a:cs typeface="Times New Roman" panose="02020603050405020304" pitchFamily="18" charset="0"/>
              </a:rPr>
              <a:t>This Protocol should be read in conjunction </a:t>
            </a:r>
            <a:r>
              <a:rPr lang="en-GB" sz="16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
              </a:rPr>
              <a:t>South Tyneside Safeguarding Policy and Procedures.</a:t>
            </a:r>
            <a:endParaRPr lang="en-GB" sz="1600" u="sng"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endParaRPr>
          </a:p>
          <a:p>
            <a:pPr marL="196850" indent="-171450"/>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Protocol applies to all partner agencies of South Tyneside Safeguarding Adults Board (</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STSAB</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and organisations commissioned to provide services by them. It ensures they respond appropriately to allegations against people who work with or care for adults with care and support needs. It applies to anyone who is an employee, volunteer, or student, paid or unpaid. These individuals are known as People in a Position of Trust (</a:t>
            </a:r>
            <a:r>
              <a:rPr lang="en-GB" sz="1600" dirty="0" err="1">
                <a:effectLst/>
                <a:latin typeface="Arial" panose="020B0604020202020204" pitchFamily="34" charset="0"/>
                <a:ea typeface="Times New Roman" panose="02020603050405020304" pitchFamily="18" charset="0"/>
                <a:cs typeface="Times New Roman" panose="02020603050405020304" pitchFamily="18" charset="0"/>
              </a:rPr>
              <a:t>PiPoT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600" kern="100" dirty="0">
              <a:latin typeface="Aptos" panose="020B0004020202020204" pitchFamily="34" charset="0"/>
              <a:ea typeface="Times New Roman" panose="02020603050405020304" pitchFamily="18" charset="0"/>
              <a:cs typeface="Times New Roman" panose="02020603050405020304" pitchFamily="18" charset="0"/>
            </a:endParaRPr>
          </a:p>
          <a:p>
            <a:pPr marL="196850" indent="-171450"/>
            <a:r>
              <a:rPr lang="en-GB" sz="1600" dirty="0">
                <a:effectLst/>
                <a:latin typeface="Arial" panose="020B0604020202020204" pitchFamily="34" charset="0"/>
                <a:ea typeface="Times New Roman" panose="02020603050405020304" pitchFamily="18" charset="0"/>
                <a:cs typeface="Times New Roman" panose="02020603050405020304" pitchFamily="18" charset="0"/>
              </a:rPr>
              <a:t>STSAB requires its partner agencies to be individually responsible for ensuring they adopt this Protocol and maintain clear organisational procedures for dealing with </a:t>
            </a:r>
            <a:r>
              <a:rPr lang="en-GB" sz="1600" dirty="0" err="1">
                <a:effectLst/>
                <a:latin typeface="Arial" panose="020B0604020202020204" pitchFamily="34" charset="0"/>
                <a:ea typeface="Times New Roman" panose="02020603050405020304" pitchFamily="18" charset="0"/>
                <a:cs typeface="Times New Roman" panose="02020603050405020304" pitchFamily="18" charset="0"/>
              </a:rPr>
              <a:t>PiPoT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allegations.</a:t>
            </a:r>
            <a:endParaRPr lang="en-GB" sz="1600" kern="100" dirty="0">
              <a:latin typeface="Aptos" panose="020B0004020202020204" pitchFamily="34" charset="0"/>
              <a:ea typeface="Times New Roman" panose="02020603050405020304" pitchFamily="18" charset="0"/>
              <a:cs typeface="Times New Roman" panose="02020603050405020304" pitchFamily="18" charset="0"/>
            </a:endParaRPr>
          </a:p>
          <a:p>
            <a:pPr marL="196850" indent="-171450" algn="just"/>
            <a:r>
              <a:rPr lang="en-GB" sz="1600" dirty="0">
                <a:effectLst/>
                <a:latin typeface="Arial" panose="020B0604020202020204" pitchFamily="34" charset="0"/>
                <a:ea typeface="Times New Roman" panose="02020603050405020304" pitchFamily="18" charset="0"/>
                <a:cs typeface="Times New Roman" panose="02020603050405020304" pitchFamily="18" charset="0"/>
              </a:rPr>
              <a:t>STSAB also requires partner agencies and the service providers they commission to identify a designated </a:t>
            </a:r>
            <a:r>
              <a:rPr lang="en-GB" sz="1600" dirty="0" err="1">
                <a:effectLst/>
                <a:latin typeface="Arial" panose="020B0604020202020204" pitchFamily="34" charset="0"/>
                <a:ea typeface="Times New Roman" panose="02020603050405020304" pitchFamily="18" charset="0"/>
                <a:cs typeface="Times New Roman" panose="02020603050405020304" pitchFamily="18" charset="0"/>
              </a:rPr>
              <a:t>PiPoT</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lead or contact to oversee the delivery of responsibilities in their organisation.</a:t>
            </a:r>
          </a:p>
          <a:p>
            <a:endParaRPr lang="en-GB"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7869" r="6502" b="-2"/>
          <a:stretch/>
        </p:blipFill>
        <p:spPr bwMode="auto">
          <a:xfrm>
            <a:off x="9016895" y="393404"/>
            <a:ext cx="2609586" cy="16410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7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9667" y="-226062"/>
            <a:ext cx="4011980" cy="1038104"/>
          </a:xfrm>
        </p:spPr>
        <p:txBody>
          <a:bodyPr anchor="b">
            <a:normAutofit/>
          </a:bodyPr>
          <a:lstStyle/>
          <a:p>
            <a:r>
              <a:rPr lang="en-GB" sz="4000" b="1" dirty="0">
                <a:solidFill>
                  <a:schemeClr val="accent1">
                    <a:lumMod val="50000"/>
                  </a:schemeClr>
                </a:solidFill>
                <a:latin typeface="Arial" panose="020B0604020202020204" pitchFamily="34" charset="0"/>
                <a:cs typeface="Arial" panose="020B0604020202020204" pitchFamily="34" charset="0"/>
              </a:rPr>
              <a:t>Ambition</a:t>
            </a:r>
            <a:r>
              <a:rPr lang="en-GB" sz="5400" b="1" dirty="0">
                <a:solidFill>
                  <a:schemeClr val="accent1">
                    <a:lumMod val="50000"/>
                  </a:schemeClr>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75064" y="730155"/>
            <a:ext cx="7062716" cy="4804012"/>
          </a:xfrm>
          <a:solidFill>
            <a:schemeClr val="accent6">
              <a:lumMod val="40000"/>
              <a:lumOff val="60000"/>
            </a:schemeClr>
          </a:solidFill>
        </p:spPr>
        <p:txBody>
          <a:bodyPr anchor="t">
            <a:noAutofit/>
          </a:bodyPr>
          <a:lstStyle/>
          <a:p>
            <a:pPr lvl="1">
              <a:spcBef>
                <a:spcPts val="0"/>
              </a:spcBef>
              <a:spcAft>
                <a:spcPts val="600"/>
              </a:spcAft>
              <a:defRPr/>
            </a:pPr>
            <a:r>
              <a:rPr lang="en-GB" sz="1800" dirty="0">
                <a:latin typeface="Arial" panose="020B0604020202020204" pitchFamily="34" charset="0"/>
                <a:cs typeface="Arial" panose="020B0604020202020204" pitchFamily="34" charset="0"/>
              </a:rPr>
              <a:t>Regional ADASS Safeguarding Leads group</a:t>
            </a:r>
          </a:p>
          <a:p>
            <a:pPr lvl="1">
              <a:spcBef>
                <a:spcPts val="0"/>
              </a:spcBef>
              <a:spcAft>
                <a:spcPts val="600"/>
              </a:spcAft>
              <a:defRPr/>
            </a:pPr>
            <a:r>
              <a:rPr lang="en-GB" sz="1800" dirty="0">
                <a:latin typeface="Arial" panose="020B0604020202020204" pitchFamily="34" charset="0"/>
                <a:cs typeface="Arial" panose="020B0604020202020204" pitchFamily="34" charset="0"/>
              </a:rPr>
              <a:t>National direction of travel – National document (All Wales </a:t>
            </a:r>
            <a:r>
              <a:rPr lang="en-GB" sz="1800" dirty="0" err="1">
                <a:latin typeface="Arial" panose="020B0604020202020204" pitchFamily="34" charset="0"/>
                <a:cs typeface="Arial" panose="020B0604020202020204" pitchFamily="34" charset="0"/>
              </a:rPr>
              <a:t>PiPOT</a:t>
            </a:r>
            <a:r>
              <a:rPr lang="en-GB" sz="1800" dirty="0">
                <a:latin typeface="Arial" panose="020B0604020202020204" pitchFamily="34" charset="0"/>
                <a:cs typeface="Arial" panose="020B0604020202020204" pitchFamily="34" charset="0"/>
              </a:rPr>
              <a:t> used by all Safeguarding boards and partners) </a:t>
            </a:r>
          </a:p>
          <a:p>
            <a:pPr lvl="1">
              <a:spcBef>
                <a:spcPts val="0"/>
              </a:spcBef>
              <a:spcAft>
                <a:spcPts val="600"/>
              </a:spcAft>
              <a:defRPr/>
            </a:pPr>
            <a:r>
              <a:rPr lang="en-GB" sz="1800" dirty="0">
                <a:latin typeface="Arial" panose="020B0604020202020204" pitchFamily="34" charset="0"/>
                <a:cs typeface="Arial" panose="020B0604020202020204" pitchFamily="34" charset="0"/>
              </a:rPr>
              <a:t>Regional Framework: North East </a:t>
            </a:r>
          </a:p>
          <a:p>
            <a:pPr lvl="1">
              <a:spcBef>
                <a:spcPts val="0"/>
              </a:spcBef>
              <a:spcAft>
                <a:spcPts val="600"/>
              </a:spcAft>
              <a:defRPr/>
            </a:pPr>
            <a:r>
              <a:rPr lang="en-GB" sz="1800" dirty="0">
                <a:latin typeface="Arial" panose="020B0604020202020204" pitchFamily="34" charset="0"/>
                <a:cs typeface="Arial" panose="020B0604020202020204" pitchFamily="34" charset="0"/>
              </a:rPr>
              <a:t>Cohesive and Uniform approach</a:t>
            </a:r>
          </a:p>
          <a:p>
            <a:pPr lvl="1">
              <a:spcBef>
                <a:spcPts val="0"/>
              </a:spcBef>
              <a:spcAft>
                <a:spcPts val="600"/>
              </a:spcAft>
              <a:defRPr/>
            </a:pPr>
            <a:r>
              <a:rPr lang="en-GB" sz="1800" dirty="0" err="1">
                <a:latin typeface="Arial" panose="020B0604020202020204" pitchFamily="34" charset="0"/>
                <a:cs typeface="Arial" panose="020B0604020202020204" pitchFamily="34" charset="0"/>
              </a:rPr>
              <a:t>PiPOT</a:t>
            </a:r>
            <a:r>
              <a:rPr lang="en-GB" sz="1800" dirty="0">
                <a:latin typeface="Arial" panose="020B0604020202020204" pitchFamily="34" charset="0"/>
                <a:cs typeface="Arial" panose="020B0604020202020204" pitchFamily="34" charset="0"/>
              </a:rPr>
              <a:t> in practice; User friendly. </a:t>
            </a:r>
          </a:p>
          <a:p>
            <a:pPr lvl="1">
              <a:spcBef>
                <a:spcPts val="0"/>
              </a:spcBef>
              <a:spcAft>
                <a:spcPts val="600"/>
              </a:spcAft>
              <a:buFont typeface="Courier New" panose="02070309020205020404" pitchFamily="49" charset="0"/>
              <a:buChar char="o"/>
              <a:defRPr/>
            </a:pPr>
            <a:r>
              <a:rPr lang="en-GB" sz="3200" b="1" dirty="0">
                <a:latin typeface="Arial" panose="020B0604020202020204" pitchFamily="34" charset="0"/>
                <a:cs typeface="Arial" panose="020B0604020202020204" pitchFamily="34" charset="0"/>
              </a:rPr>
              <a:t>Summary Guide;</a:t>
            </a:r>
          </a:p>
          <a:p>
            <a:pPr lvl="1">
              <a:spcBef>
                <a:spcPts val="0"/>
              </a:spcBef>
              <a:spcAft>
                <a:spcPts val="600"/>
              </a:spcAft>
              <a:buFont typeface="Courier New" panose="02070309020205020404" pitchFamily="49" charset="0"/>
              <a:buChar char="o"/>
              <a:defRPr/>
            </a:pPr>
            <a:r>
              <a:rPr lang="en-GB" sz="2000" b="1" dirty="0">
                <a:latin typeface="Arial" panose="020B0604020202020204" pitchFamily="34" charset="0"/>
                <a:cs typeface="Arial" panose="020B0604020202020204" pitchFamily="34" charset="0"/>
              </a:rPr>
              <a:t>Scope of the Policy</a:t>
            </a:r>
          </a:p>
          <a:p>
            <a:pPr lvl="1">
              <a:spcBef>
                <a:spcPts val="0"/>
              </a:spcBef>
              <a:spcAft>
                <a:spcPts val="600"/>
              </a:spcAft>
              <a:buFont typeface="Courier New" panose="02070309020205020404" pitchFamily="49" charset="0"/>
              <a:buChar char="o"/>
              <a:defRPr/>
            </a:pPr>
            <a:r>
              <a:rPr lang="en-GB" sz="2000" b="1" dirty="0">
                <a:latin typeface="Arial" panose="020B0604020202020204" pitchFamily="34" charset="0"/>
                <a:cs typeface="Arial" panose="020B0604020202020204" pitchFamily="34" charset="0"/>
              </a:rPr>
              <a:t>Involvement of the Person in a Position of Trust and their Employer in any Safeguarding Action</a:t>
            </a:r>
          </a:p>
          <a:p>
            <a:pPr lvl="1">
              <a:spcBef>
                <a:spcPts val="0"/>
              </a:spcBef>
              <a:spcAft>
                <a:spcPts val="600"/>
              </a:spcAft>
              <a:buFont typeface="Courier New" panose="02070309020205020404" pitchFamily="49" charset="0"/>
              <a:buChar char="o"/>
              <a:defRPr/>
            </a:pPr>
            <a:r>
              <a:rPr lang="en-GB" sz="2000" b="1" dirty="0">
                <a:latin typeface="Arial" panose="020B0604020202020204" pitchFamily="34" charset="0"/>
                <a:cs typeface="Arial" panose="020B0604020202020204" pitchFamily="34" charset="0"/>
              </a:rPr>
              <a:t>Employer Responsibilities</a:t>
            </a:r>
          </a:p>
          <a:p>
            <a:pPr lvl="1">
              <a:spcBef>
                <a:spcPts val="0"/>
              </a:spcBef>
              <a:spcAft>
                <a:spcPts val="600"/>
              </a:spcAft>
              <a:buFont typeface="Courier New" panose="02070309020205020404" pitchFamily="49" charset="0"/>
              <a:buChar char="o"/>
              <a:defRPr/>
            </a:pPr>
            <a:r>
              <a:rPr lang="en-GB" sz="2000" b="1" dirty="0">
                <a:latin typeface="Arial" panose="020B0604020202020204" pitchFamily="34" charset="0"/>
                <a:cs typeface="Arial" panose="020B0604020202020204" pitchFamily="34" charset="0"/>
              </a:rPr>
              <a:t>Legal Duties</a:t>
            </a:r>
          </a:p>
          <a:p>
            <a:pPr lvl="1">
              <a:spcBef>
                <a:spcPts val="0"/>
              </a:spcBef>
              <a:spcAft>
                <a:spcPts val="600"/>
              </a:spcAft>
              <a:buFont typeface="Courier New" panose="02070309020205020404" pitchFamily="49" charset="0"/>
              <a:buChar char="o"/>
              <a:defRPr/>
            </a:pPr>
            <a:r>
              <a:rPr lang="en-GB" sz="2000" b="1" dirty="0">
                <a:latin typeface="Arial" panose="020B0604020202020204" pitchFamily="34" charset="0"/>
                <a:cs typeface="Arial" panose="020B0604020202020204" pitchFamily="34" charset="0"/>
              </a:rPr>
              <a:t>Multi-agency Coordination</a:t>
            </a:r>
          </a:p>
          <a:p>
            <a:pPr lvl="1">
              <a:spcBef>
                <a:spcPts val="0"/>
              </a:spcBef>
              <a:spcAft>
                <a:spcPts val="60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marL="457200" lvl="1" indent="0">
              <a:spcBef>
                <a:spcPts val="0"/>
              </a:spcBef>
              <a:spcAft>
                <a:spcPts val="600"/>
              </a:spcAft>
              <a:buNone/>
              <a:defRPr/>
            </a:pPr>
            <a:endParaRPr lang="en-GB" sz="2000" dirty="0">
              <a:latin typeface="Arial" panose="020B0604020202020204" pitchFamily="34" charset="0"/>
              <a:cs typeface="Arial" panose="020B0604020202020204" pitchFamily="34" charset="0"/>
            </a:endParaRPr>
          </a:p>
          <a:p>
            <a:pPr lvl="1">
              <a:spcBef>
                <a:spcPts val="0"/>
              </a:spcBef>
              <a:spcAft>
                <a:spcPts val="60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lvl="1">
              <a:spcBef>
                <a:spcPts val="0"/>
              </a:spcBef>
              <a:spcAft>
                <a:spcPts val="60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lvl="1">
              <a:spcBef>
                <a:spcPts val="0"/>
              </a:spcBef>
              <a:spcAft>
                <a:spcPts val="600"/>
              </a:spcAft>
              <a:buFont typeface="Courier New" panose="02070309020205020404" pitchFamily="49" charset="0"/>
              <a:buChar char="o"/>
              <a:defRPr/>
            </a:pPr>
            <a:endParaRPr lang="en-GB" sz="2000" dirty="0">
              <a:latin typeface="Arial" panose="020B0604020202020204" pitchFamily="34" charset="0"/>
              <a:cs typeface="Arial" panose="020B0604020202020204" pitchFamily="34" charset="0"/>
            </a:endParaRPr>
          </a:p>
          <a:p>
            <a:pPr marL="0" indent="0">
              <a:spcBef>
                <a:spcPts val="0"/>
              </a:spcBef>
              <a:spcAft>
                <a:spcPts val="600"/>
              </a:spcAft>
              <a:buNone/>
              <a:defRPr/>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4518" y="2322111"/>
            <a:ext cx="4011979" cy="22456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17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E1EAAC-8425-CB86-4714-2A8522536FA7}"/>
              </a:ext>
            </a:extLst>
          </p:cNvPr>
          <p:cNvSpPr txBox="1"/>
          <p:nvPr/>
        </p:nvSpPr>
        <p:spPr>
          <a:xfrm>
            <a:off x="607324" y="382137"/>
            <a:ext cx="9219063" cy="5016758"/>
          </a:xfrm>
          <a:prstGeom prst="rect">
            <a:avLst/>
          </a:prstGeom>
          <a:noFill/>
        </p:spPr>
        <p:txBody>
          <a:bodyPr wrap="square">
            <a:spAutoFit/>
          </a:bodyPr>
          <a:lstStyle/>
          <a:p>
            <a:pPr>
              <a:buNone/>
            </a:pPr>
            <a:r>
              <a:rPr lang="en-GB" sz="3200" b="1" dirty="0">
                <a:effectLst/>
                <a:latin typeface="Arial" panose="020B0604020202020204" pitchFamily="34" charset="0"/>
                <a:ea typeface="Times New Roman" panose="02020603050405020304" pitchFamily="18" charset="0"/>
                <a:cs typeface="Arial" panose="020B0604020202020204" pitchFamily="34" charset="0"/>
              </a:rPr>
              <a:t>📌 Scope of the Policy</a:t>
            </a:r>
            <a:endParaRPr lang="en-GB" sz="3200" b="1"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en-GB" sz="2400" dirty="0">
                <a:effectLst/>
              </a:rPr>
              <a:t>Applies to anyone working/volunteering with </a:t>
            </a:r>
            <a:r>
              <a:rPr lang="en-GB" sz="2400" b="1" dirty="0">
                <a:effectLst/>
                <a:latin typeface="Aptos" panose="020B0004020202020204" pitchFamily="34" charset="0"/>
                <a:cs typeface="Aptos" panose="020B0004020202020204" pitchFamily="34" charset="0"/>
              </a:rPr>
              <a:t>adults with care and support needs</a:t>
            </a:r>
            <a:r>
              <a:rPr lang="en-GB" sz="2400" dirty="0">
                <a:effectLst/>
              </a:rPr>
              <a:t>.</a:t>
            </a:r>
          </a:p>
          <a:p>
            <a:pPr marL="342900" lvl="0" indent="-342900">
              <a:buSzPts val="1000"/>
              <a:buFont typeface="Symbol" panose="05050102010706020507" pitchFamily="18" charset="2"/>
              <a:buChar char=""/>
              <a:tabLst>
                <a:tab pos="457200" algn="l"/>
              </a:tabLst>
            </a:pPr>
            <a:r>
              <a:rPr lang="en-GB" sz="2400" b="1" dirty="0">
                <a:effectLst/>
                <a:latin typeface="Aptos" panose="020B0004020202020204" pitchFamily="34" charset="0"/>
                <a:cs typeface="Aptos" panose="020B0004020202020204" pitchFamily="34" charset="0"/>
              </a:rPr>
              <a:t>Responsible bodies</a:t>
            </a:r>
            <a:r>
              <a:rPr lang="en-GB" sz="2400" dirty="0">
                <a:effectLst/>
              </a:rPr>
              <a:t> must assess and mitigate risks when </a:t>
            </a:r>
            <a:r>
              <a:rPr lang="en-GB" sz="2400" b="1" dirty="0">
                <a:effectLst/>
                <a:latin typeface="Aptos" panose="020B0004020202020204" pitchFamily="34" charset="0"/>
                <a:cs typeface="Aptos" panose="020B0004020202020204" pitchFamily="34" charset="0"/>
              </a:rPr>
              <a:t>concerns</a:t>
            </a:r>
            <a:r>
              <a:rPr lang="en-GB" sz="2400" dirty="0">
                <a:effectLst/>
              </a:rPr>
              <a:t> arise.</a:t>
            </a:r>
          </a:p>
          <a:p>
            <a:pPr>
              <a:buNone/>
            </a:pPr>
            <a:r>
              <a:rPr lang="en-GB" sz="24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400" b="1" dirty="0">
                <a:effectLst/>
                <a:latin typeface="Aptos" panose="020B0004020202020204" pitchFamily="34" charset="0"/>
                <a:ea typeface="Times New Roman" panose="02020603050405020304" pitchFamily="18" charset="0"/>
                <a:cs typeface="Aptos" panose="020B0004020202020204" pitchFamily="34" charset="0"/>
              </a:rPr>
              <a:t> Examples of Concerns</a:t>
            </a:r>
            <a:endParaRPr lang="en-GB" sz="24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400" dirty="0">
                <a:effectLst/>
              </a:rPr>
              <a:t>Abuse (physical, emotional, financial)</a:t>
            </a:r>
          </a:p>
          <a:p>
            <a:pPr marL="342900" lvl="0" indent="-342900">
              <a:buSzPts val="1000"/>
              <a:buFont typeface="Symbol" panose="05050102010706020507" pitchFamily="18" charset="2"/>
              <a:buChar char=""/>
              <a:tabLst>
                <a:tab pos="457200" algn="l"/>
              </a:tabLst>
            </a:pPr>
            <a:r>
              <a:rPr lang="en-GB" sz="2400" dirty="0">
                <a:effectLst/>
              </a:rPr>
              <a:t>Neglect</a:t>
            </a:r>
          </a:p>
          <a:p>
            <a:pPr marL="342900" lvl="0" indent="-342900">
              <a:buSzPts val="1000"/>
              <a:buFont typeface="Symbol" panose="05050102010706020507" pitchFamily="18" charset="2"/>
              <a:buChar char=""/>
              <a:tabLst>
                <a:tab pos="457200" algn="l"/>
              </a:tabLst>
            </a:pPr>
            <a:r>
              <a:rPr lang="en-GB" sz="2400" dirty="0">
                <a:effectLst/>
              </a:rPr>
              <a:t>Harmful or inappropriate </a:t>
            </a:r>
            <a:r>
              <a:rPr lang="en-GB" sz="2400" dirty="0" err="1">
                <a:effectLst/>
              </a:rPr>
              <a:t>behavior</a:t>
            </a:r>
            <a:r>
              <a:rPr lang="en-GB" sz="2400" dirty="0">
                <a:effectLst/>
              </a:rPr>
              <a:t> toward adults or children</a:t>
            </a:r>
          </a:p>
          <a:p>
            <a:pPr marL="342900" lvl="0" indent="-342900">
              <a:buSzPts val="1000"/>
              <a:buFont typeface="Symbol" panose="05050102010706020507" pitchFamily="18" charset="2"/>
              <a:buChar char=""/>
              <a:tabLst>
                <a:tab pos="457200" algn="l"/>
              </a:tabLst>
            </a:pPr>
            <a:r>
              <a:rPr lang="en-GB" sz="2400" dirty="0">
                <a:effectLst/>
              </a:rPr>
              <a:t>Criminal offences</a:t>
            </a:r>
          </a:p>
          <a:p>
            <a:pPr marL="342900" lvl="0" indent="-342900">
              <a:buSzPts val="1000"/>
              <a:buFont typeface="Symbol" panose="05050102010706020507" pitchFamily="18" charset="2"/>
              <a:buChar char=""/>
              <a:tabLst>
                <a:tab pos="457200" algn="l"/>
              </a:tabLst>
            </a:pPr>
            <a:r>
              <a:rPr lang="en-GB" sz="2400" dirty="0">
                <a:effectLst/>
              </a:rPr>
              <a:t>Grooming or intimate relationships with vulnerable individuals</a:t>
            </a:r>
          </a:p>
          <a:p>
            <a:pPr>
              <a:buNone/>
            </a:pPr>
            <a:r>
              <a:rPr lang="en-GB" sz="2400" dirty="0">
                <a:effectLst/>
                <a:latin typeface="Segoe UI Emoji" panose="020B0502040204020203" pitchFamily="34" charset="0"/>
                <a:ea typeface="Aptos" panose="020B0004020202020204" pitchFamily="34" charset="0"/>
                <a:cs typeface="Segoe UI Emoji" panose="020B0502040204020203" pitchFamily="34" charset="0"/>
              </a:rPr>
              <a:t>➡️</a:t>
            </a:r>
            <a:r>
              <a:rPr lang="en-GB" sz="2400" dirty="0">
                <a:effectLst/>
                <a:latin typeface="Aptos" panose="020B0004020202020204" pitchFamily="34" charset="0"/>
                <a:ea typeface="Aptos" panose="020B0004020202020204" pitchFamily="34" charset="0"/>
                <a:cs typeface="Aptos" panose="020B0004020202020204" pitchFamily="34" charset="0"/>
              </a:rPr>
              <a:t> </a:t>
            </a:r>
            <a:r>
              <a:rPr lang="en-GB" sz="2400" b="1" dirty="0">
                <a:effectLst/>
                <a:latin typeface="Aptos" panose="020B0004020202020204" pitchFamily="34" charset="0"/>
                <a:ea typeface="Aptos" panose="020B0004020202020204" pitchFamily="34" charset="0"/>
                <a:cs typeface="Aptos" panose="020B0004020202020204" pitchFamily="34" charset="0"/>
              </a:rPr>
              <a:t>Report all concerns</a:t>
            </a:r>
            <a:r>
              <a:rPr lang="en-GB" sz="2400" dirty="0">
                <a:effectLst/>
                <a:latin typeface="Aptos" panose="020B0004020202020204" pitchFamily="34" charset="0"/>
                <a:ea typeface="Aptos" panose="020B0004020202020204" pitchFamily="34" charset="0"/>
                <a:cs typeface="Aptos" panose="020B0004020202020204" pitchFamily="34" charset="0"/>
              </a:rPr>
              <a:t> using local safeguarding adult procedures.</a:t>
            </a:r>
            <a:br>
              <a:rPr lang="en-GB" sz="2400" dirty="0">
                <a:effectLst/>
                <a:latin typeface="Aptos" panose="020B0004020202020204" pitchFamily="34" charset="0"/>
                <a:ea typeface="Aptos" panose="020B0004020202020204" pitchFamily="34" charset="0"/>
                <a:cs typeface="Aptos" panose="020B0004020202020204" pitchFamily="34" charset="0"/>
              </a:rPr>
            </a:br>
            <a:r>
              <a:rPr lang="en-GB" sz="2400" dirty="0">
                <a:effectLst/>
                <a:latin typeface="Segoe UI Emoji" panose="020B0502040204020203" pitchFamily="34" charset="0"/>
                <a:ea typeface="Aptos" panose="020B0004020202020204" pitchFamily="34" charset="0"/>
                <a:cs typeface="Segoe UI Emoji" panose="020B0502040204020203" pitchFamily="34" charset="0"/>
              </a:rPr>
              <a:t>➡️</a:t>
            </a:r>
            <a:r>
              <a:rPr lang="en-GB" sz="2400" dirty="0">
                <a:effectLst/>
                <a:latin typeface="Aptos" panose="020B0004020202020204" pitchFamily="34" charset="0"/>
                <a:ea typeface="Aptos" panose="020B0004020202020204" pitchFamily="34" charset="0"/>
                <a:cs typeface="Aptos" panose="020B0004020202020204" pitchFamily="34" charset="0"/>
              </a:rPr>
              <a:t> </a:t>
            </a:r>
            <a:r>
              <a:rPr lang="en-GB" sz="2400" b="1" dirty="0">
                <a:effectLst/>
                <a:latin typeface="Aptos" panose="020B0004020202020204" pitchFamily="34" charset="0"/>
                <a:ea typeface="Aptos" panose="020B0004020202020204" pitchFamily="34" charset="0"/>
                <a:cs typeface="Aptos" panose="020B0004020202020204" pitchFamily="34" charset="0"/>
              </a:rPr>
              <a:t>Involve LADO</a:t>
            </a:r>
            <a:r>
              <a:rPr lang="en-GB" sz="2400" dirty="0">
                <a:effectLst/>
                <a:latin typeface="Aptos" panose="020B0004020202020204" pitchFamily="34" charset="0"/>
                <a:ea typeface="Aptos" panose="020B0004020202020204" pitchFamily="34" charset="0"/>
                <a:cs typeface="Aptos" panose="020B0004020202020204" pitchFamily="34" charset="0"/>
              </a:rPr>
              <a:t> if children are affected.</a:t>
            </a:r>
          </a:p>
        </p:txBody>
      </p:sp>
    </p:spTree>
    <p:extLst>
      <p:ext uri="{BB962C8B-B14F-4D97-AF65-F5344CB8AC3E}">
        <p14:creationId xmlns:p14="http://schemas.microsoft.com/office/powerpoint/2010/main" val="143610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3EC1AE-118A-8C54-F262-DBDD25AFFAF5}"/>
              </a:ext>
            </a:extLst>
          </p:cNvPr>
          <p:cNvSpPr txBox="1"/>
          <p:nvPr/>
        </p:nvSpPr>
        <p:spPr>
          <a:xfrm>
            <a:off x="880281" y="859810"/>
            <a:ext cx="8265424" cy="3600986"/>
          </a:xfrm>
          <a:prstGeom prst="rect">
            <a:avLst/>
          </a:prstGeom>
          <a:noFill/>
        </p:spPr>
        <p:txBody>
          <a:bodyPr wrap="square">
            <a:spAutoFit/>
          </a:bodyPr>
          <a:lstStyle/>
          <a:p>
            <a:pPr>
              <a:buNone/>
            </a:pPr>
            <a:r>
              <a:rPr lang="en-GB" sz="32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3200" b="1" dirty="0">
                <a:effectLst/>
                <a:latin typeface="Aptos" panose="020B0004020202020204" pitchFamily="34" charset="0"/>
                <a:ea typeface="Times New Roman" panose="02020603050405020304" pitchFamily="18" charset="0"/>
                <a:cs typeface="Aptos" panose="020B0004020202020204" pitchFamily="34" charset="0"/>
              </a:rPr>
              <a:t> Involving the Person &amp; Employer</a:t>
            </a:r>
            <a:endParaRPr lang="en-GB" sz="32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rPr>
              <a:t>Allegations </a:t>
            </a:r>
            <a:r>
              <a:rPr lang="en-GB" sz="2800" b="1" dirty="0">
                <a:effectLst/>
                <a:latin typeface="Aptos" panose="020B0004020202020204" pitchFamily="34" charset="0"/>
                <a:cs typeface="Aptos" panose="020B0004020202020204" pitchFamily="34" charset="0"/>
              </a:rPr>
              <a:t>must not be handled in isolation</a:t>
            </a:r>
            <a:r>
              <a:rPr lang="en-GB" sz="2800" dirty="0">
                <a:effectLst/>
              </a:rPr>
              <a:t>.</a:t>
            </a:r>
          </a:p>
          <a:p>
            <a:pPr marL="342900" lvl="0" indent="-342900">
              <a:buSzPts val="1000"/>
              <a:buFont typeface="Symbol" panose="05050102010706020507" pitchFamily="18" charset="2"/>
              <a:buChar char=""/>
              <a:tabLst>
                <a:tab pos="457200" algn="l"/>
              </a:tabLst>
            </a:pPr>
            <a:r>
              <a:rPr lang="en-GB" sz="2800" dirty="0">
                <a:effectLst/>
              </a:rPr>
              <a:t>Involve the employer and take </a:t>
            </a:r>
            <a:r>
              <a:rPr lang="en-GB" sz="2800" b="1" dirty="0">
                <a:effectLst/>
                <a:latin typeface="Aptos" panose="020B0004020202020204" pitchFamily="34" charset="0"/>
                <a:cs typeface="Aptos" panose="020B0004020202020204" pitchFamily="34" charset="0"/>
              </a:rPr>
              <a:t>coordinated, timely action</a:t>
            </a:r>
            <a:r>
              <a:rPr lang="en-GB" sz="2800" dirty="0">
                <a:effectLst/>
              </a:rPr>
              <a:t>.</a:t>
            </a:r>
          </a:p>
          <a:p>
            <a:pPr marL="342900" lvl="0" indent="-342900">
              <a:buSzPts val="1000"/>
              <a:buFont typeface="Symbol" panose="05050102010706020507" pitchFamily="18" charset="2"/>
              <a:buChar char=""/>
              <a:tabLst>
                <a:tab pos="457200" algn="l"/>
              </a:tabLst>
            </a:pPr>
            <a:r>
              <a:rPr lang="en-GB" sz="2800" dirty="0">
                <a:effectLst/>
              </a:rPr>
              <a:t>Applies to </a:t>
            </a:r>
            <a:r>
              <a:rPr lang="en-GB" sz="2800" b="1" dirty="0">
                <a:effectLst/>
                <a:latin typeface="Aptos" panose="020B0004020202020204" pitchFamily="34" charset="0"/>
                <a:cs typeface="Aptos" panose="020B0004020202020204" pitchFamily="34" charset="0"/>
              </a:rPr>
              <a:t>paid staff, volunteers, students, and commissioned services</a:t>
            </a:r>
            <a:r>
              <a:rPr lang="en-GB" sz="2800" dirty="0">
                <a:effectLst/>
              </a:rPr>
              <a:t>.</a:t>
            </a:r>
          </a:p>
          <a:p>
            <a:pPr>
              <a:buNone/>
            </a:pPr>
            <a:r>
              <a:rPr lang="en-GB" sz="2800" dirty="0">
                <a:effectLst/>
                <a:latin typeface="Segoe UI Emoji" panose="020B0502040204020203" pitchFamily="34" charset="0"/>
                <a:ea typeface="Aptos" panose="020B0004020202020204" pitchFamily="34" charset="0"/>
                <a:cs typeface="Segoe UI Emoji" panose="020B0502040204020203" pitchFamily="34" charset="0"/>
              </a:rPr>
              <a:t>📄</a:t>
            </a:r>
            <a:r>
              <a:rPr lang="en-GB" sz="2800" dirty="0">
                <a:effectLst/>
                <a:latin typeface="Aptos" panose="020B0004020202020204" pitchFamily="34" charset="0"/>
                <a:ea typeface="Aptos" panose="020B0004020202020204" pitchFamily="34" charset="0"/>
                <a:cs typeface="Aptos" panose="020B0004020202020204" pitchFamily="34" charset="0"/>
              </a:rPr>
              <a:t> Must consider:</a:t>
            </a:r>
          </a:p>
          <a:p>
            <a:pPr marL="342900" lvl="0" indent="-342900">
              <a:buSzPts val="1000"/>
              <a:buFont typeface="Symbol" panose="05050102010706020507" pitchFamily="18" charset="2"/>
              <a:buChar char=""/>
              <a:tabLst>
                <a:tab pos="457200" algn="l"/>
              </a:tabLst>
            </a:pPr>
            <a:r>
              <a:rPr lang="en-GB" sz="2800" b="1" dirty="0">
                <a:effectLst/>
                <a:latin typeface="Aptos" panose="020B0004020202020204" pitchFamily="34" charset="0"/>
                <a:cs typeface="Aptos" panose="020B0004020202020204" pitchFamily="34" charset="0"/>
              </a:rPr>
              <a:t>Duty of Candour</a:t>
            </a:r>
            <a:r>
              <a:rPr lang="en-GB" sz="2800" dirty="0">
                <a:effectLst/>
              </a:rPr>
              <a:t> (CQC Reg 20)</a:t>
            </a:r>
          </a:p>
        </p:txBody>
      </p:sp>
    </p:spTree>
    <p:extLst>
      <p:ext uri="{BB962C8B-B14F-4D97-AF65-F5344CB8AC3E}">
        <p14:creationId xmlns:p14="http://schemas.microsoft.com/office/powerpoint/2010/main" val="21031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1B8D-A517-6DD4-F977-3B2C649D00DD}"/>
              </a:ext>
            </a:extLst>
          </p:cNvPr>
          <p:cNvSpPr>
            <a:spLocks noGrp="1"/>
          </p:cNvSpPr>
          <p:nvPr>
            <p:ph type="title"/>
          </p:nvPr>
        </p:nvSpPr>
        <p:spPr>
          <a:xfrm>
            <a:off x="838200" y="95535"/>
            <a:ext cx="6572534" cy="750626"/>
          </a:xfrm>
        </p:spPr>
        <p:txBody>
          <a:bodyPr>
            <a:normAutofit fontScale="90000"/>
          </a:bodyPr>
          <a:lstStyle/>
          <a:p>
            <a:r>
              <a:rPr lang="en-GB" b="1" dirty="0">
                <a:latin typeface="Segoe UI Emoji" panose="020B0502040204020203" pitchFamily="34" charset="0"/>
                <a:ea typeface="Times New Roman" panose="02020603050405020304" pitchFamily="18" charset="0"/>
                <a:cs typeface="Segoe UI Emoji" panose="020B0502040204020203" pitchFamily="34" charset="0"/>
              </a:rPr>
              <a:t>🏢</a:t>
            </a:r>
            <a:r>
              <a:rPr lang="en-GB" b="1" dirty="0">
                <a:latin typeface="Aptos" panose="020B0004020202020204" pitchFamily="34" charset="0"/>
                <a:ea typeface="Times New Roman" panose="02020603050405020304" pitchFamily="18" charset="0"/>
                <a:cs typeface="Aptos" panose="020B0004020202020204" pitchFamily="34" charset="0"/>
              </a:rPr>
              <a:t> Employer Responsibilities</a:t>
            </a:r>
            <a:br>
              <a:rPr lang="en-GB" b="1" dirty="0">
                <a:latin typeface="Aptos" panose="020B0004020202020204" pitchFamily="34" charset="0"/>
                <a:ea typeface="Aptos" panose="020B0004020202020204" pitchFamily="34" charset="0"/>
                <a:cs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4382E1C9-5FD7-A0A6-F7D5-A3FFC5EBBA8A}"/>
              </a:ext>
            </a:extLst>
          </p:cNvPr>
          <p:cNvSpPr>
            <a:spLocks noGrp="1"/>
          </p:cNvSpPr>
          <p:nvPr>
            <p:ph sz="half" idx="1"/>
          </p:nvPr>
        </p:nvSpPr>
        <p:spPr>
          <a:xfrm>
            <a:off x="838200" y="777922"/>
            <a:ext cx="5181600" cy="5399041"/>
          </a:xfrm>
        </p:spPr>
        <p:txBody>
          <a:bodyPr/>
          <a:lstStyle/>
          <a:p>
            <a:r>
              <a:rPr lang="en-GB" sz="2400" b="1" dirty="0"/>
              <a:t>🧑‍💼 The role of the employer</a:t>
            </a:r>
          </a:p>
          <a:p>
            <a:r>
              <a:rPr lang="en-GB" sz="2400" dirty="0"/>
              <a:t>Employers must:</a:t>
            </a:r>
          </a:p>
          <a:p>
            <a:pPr lvl="0"/>
            <a:r>
              <a:rPr lang="en-GB" sz="2400" dirty="0"/>
              <a:t>Take all concerns seriously</a:t>
            </a:r>
          </a:p>
          <a:p>
            <a:pPr lvl="0"/>
            <a:r>
              <a:rPr lang="en-GB" sz="2400" dirty="0"/>
              <a:t>Make sure people are safe</a:t>
            </a:r>
          </a:p>
          <a:p>
            <a:pPr lvl="0"/>
            <a:r>
              <a:rPr lang="en-GB" sz="2400" dirty="0"/>
              <a:t>Report serious concerns to the </a:t>
            </a:r>
            <a:r>
              <a:rPr lang="en-GB" sz="2400" b="1" dirty="0"/>
              <a:t>safeguarding team</a:t>
            </a:r>
            <a:r>
              <a:rPr lang="en-GB" sz="2400" dirty="0"/>
              <a:t> or </a:t>
            </a:r>
            <a:r>
              <a:rPr lang="en-GB" sz="2400" b="1" dirty="0"/>
              <a:t>police</a:t>
            </a:r>
            <a:endParaRPr lang="en-GB" sz="2400" dirty="0"/>
          </a:p>
          <a:p>
            <a:pPr lvl="0"/>
            <a:r>
              <a:rPr lang="en-GB" sz="2400" dirty="0"/>
              <a:t>Work with other organisations if needed</a:t>
            </a:r>
          </a:p>
          <a:p>
            <a:pPr lvl="0"/>
            <a:r>
              <a:rPr lang="en-GB" sz="2400" dirty="0"/>
              <a:t>Decide if the staff member should continue working during an investigation</a:t>
            </a:r>
          </a:p>
          <a:p>
            <a:endParaRPr lang="en-GB" dirty="0"/>
          </a:p>
        </p:txBody>
      </p:sp>
      <p:sp>
        <p:nvSpPr>
          <p:cNvPr id="4" name="Content Placeholder 3">
            <a:extLst>
              <a:ext uri="{FF2B5EF4-FFF2-40B4-BE49-F238E27FC236}">
                <a16:creationId xmlns:a16="http://schemas.microsoft.com/office/drawing/2014/main" id="{AE6A7419-7741-6298-E6E5-B51020F1498F}"/>
              </a:ext>
            </a:extLst>
          </p:cNvPr>
          <p:cNvSpPr>
            <a:spLocks noGrp="1"/>
          </p:cNvSpPr>
          <p:nvPr>
            <p:ph sz="half" idx="2"/>
          </p:nvPr>
        </p:nvSpPr>
        <p:spPr>
          <a:xfrm>
            <a:off x="6172200" y="846161"/>
            <a:ext cx="5181600" cy="5330802"/>
          </a:xfrm>
        </p:spPr>
        <p:txBody>
          <a:bodyPr/>
          <a:lstStyle/>
          <a:p>
            <a:pPr>
              <a:buNone/>
            </a:pPr>
            <a:r>
              <a:rPr lang="en-GB" sz="2200" dirty="0">
                <a:latin typeface="Segoe UI Emoji" panose="020B0502040204020203" pitchFamily="34" charset="0"/>
                <a:ea typeface="Aptos" panose="020B0004020202020204" pitchFamily="34" charset="0"/>
                <a:cs typeface="Segoe UI Emoji" panose="020B0502040204020203" pitchFamily="34" charset="0"/>
              </a:rPr>
              <a:t>✅</a:t>
            </a:r>
            <a:r>
              <a:rPr lang="en-GB" sz="2200" dirty="0">
                <a:latin typeface="Aptos" panose="020B0004020202020204" pitchFamily="34" charset="0"/>
                <a:ea typeface="Aptos" panose="020B0004020202020204" pitchFamily="34" charset="0"/>
                <a:cs typeface="Aptos" panose="020B0004020202020204" pitchFamily="34" charset="0"/>
              </a:rPr>
              <a:t> Implement robust </a:t>
            </a:r>
            <a:r>
              <a:rPr lang="en-GB" sz="2200" b="1" dirty="0">
                <a:latin typeface="Aptos" panose="020B0004020202020204" pitchFamily="34" charset="0"/>
                <a:ea typeface="Aptos" panose="020B0004020202020204" pitchFamily="34" charset="0"/>
                <a:cs typeface="Aptos" panose="020B0004020202020204" pitchFamily="34" charset="0"/>
              </a:rPr>
              <a:t>allegations management procedures</a:t>
            </a:r>
            <a:br>
              <a:rPr lang="en-GB" sz="2200" dirty="0">
                <a:latin typeface="Aptos" panose="020B0004020202020204" pitchFamily="34" charset="0"/>
                <a:ea typeface="Aptos" panose="020B0004020202020204" pitchFamily="34" charset="0"/>
                <a:cs typeface="Aptos" panose="020B0004020202020204" pitchFamily="34" charset="0"/>
              </a:rPr>
            </a:br>
            <a:r>
              <a:rPr lang="en-GB" sz="2200" dirty="0">
                <a:latin typeface="Segoe UI Emoji" panose="020B0502040204020203" pitchFamily="34" charset="0"/>
                <a:ea typeface="Aptos" panose="020B0004020202020204" pitchFamily="34" charset="0"/>
                <a:cs typeface="Segoe UI Emoji" panose="020B0502040204020203" pitchFamily="34" charset="0"/>
              </a:rPr>
              <a:t>✅</a:t>
            </a:r>
            <a:r>
              <a:rPr lang="en-GB" sz="2200" dirty="0">
                <a:latin typeface="Aptos" panose="020B0004020202020204" pitchFamily="34" charset="0"/>
                <a:ea typeface="Aptos" panose="020B0004020202020204" pitchFamily="34" charset="0"/>
                <a:cs typeface="Aptos" panose="020B0004020202020204" pitchFamily="34" charset="0"/>
              </a:rPr>
              <a:t> Conduct </a:t>
            </a:r>
            <a:r>
              <a:rPr lang="en-GB" sz="2200" b="1" dirty="0">
                <a:latin typeface="Aptos" panose="020B0004020202020204" pitchFamily="34" charset="0"/>
                <a:ea typeface="Aptos" panose="020B0004020202020204" pitchFamily="34" charset="0"/>
                <a:cs typeface="Aptos" panose="020B0004020202020204" pitchFamily="34" charset="0"/>
              </a:rPr>
              <a:t>DBS &amp; reference checks</a:t>
            </a:r>
            <a:br>
              <a:rPr lang="en-GB" sz="2200" dirty="0">
                <a:latin typeface="Aptos" panose="020B0004020202020204" pitchFamily="34" charset="0"/>
                <a:ea typeface="Aptos" panose="020B0004020202020204" pitchFamily="34" charset="0"/>
                <a:cs typeface="Aptos" panose="020B0004020202020204" pitchFamily="34" charset="0"/>
              </a:rPr>
            </a:br>
            <a:r>
              <a:rPr lang="en-GB" sz="2200" dirty="0">
                <a:latin typeface="Segoe UI Emoji" panose="020B0502040204020203" pitchFamily="34" charset="0"/>
                <a:ea typeface="Aptos" panose="020B0004020202020204" pitchFamily="34" charset="0"/>
                <a:cs typeface="Segoe UI Emoji" panose="020B0502040204020203" pitchFamily="34" charset="0"/>
              </a:rPr>
              <a:t>✅</a:t>
            </a:r>
            <a:r>
              <a:rPr lang="en-GB" sz="2200" dirty="0">
                <a:latin typeface="Aptos" panose="020B0004020202020204" pitchFamily="34" charset="0"/>
                <a:ea typeface="Aptos" panose="020B0004020202020204" pitchFamily="34" charset="0"/>
                <a:cs typeface="Aptos" panose="020B0004020202020204" pitchFamily="34" charset="0"/>
              </a:rPr>
              <a:t> Follow </a:t>
            </a:r>
            <a:r>
              <a:rPr lang="en-GB" sz="2200" b="1" dirty="0">
                <a:latin typeface="Aptos" panose="020B0004020202020204" pitchFamily="34" charset="0"/>
                <a:ea typeface="Aptos" panose="020B0004020202020204" pitchFamily="34" charset="0"/>
                <a:cs typeface="Aptos" panose="020B0004020202020204" pitchFamily="34" charset="0"/>
              </a:rPr>
              <a:t>disciplinary procedures</a:t>
            </a:r>
            <a:r>
              <a:rPr lang="en-GB" sz="2200" dirty="0">
                <a:latin typeface="Aptos" panose="020B0004020202020204" pitchFamily="34" charset="0"/>
                <a:ea typeface="Aptos" panose="020B0004020202020204" pitchFamily="34" charset="0"/>
                <a:cs typeface="Aptos" panose="020B0004020202020204" pitchFamily="34" charset="0"/>
              </a:rPr>
              <a:t> aligned with safeguarding</a:t>
            </a:r>
            <a:br>
              <a:rPr lang="en-GB" sz="2200" dirty="0">
                <a:latin typeface="Aptos" panose="020B0004020202020204" pitchFamily="34" charset="0"/>
                <a:ea typeface="Aptos" panose="020B0004020202020204" pitchFamily="34" charset="0"/>
                <a:cs typeface="Aptos" panose="020B0004020202020204" pitchFamily="34" charset="0"/>
              </a:rPr>
            </a:br>
            <a:r>
              <a:rPr lang="en-GB" sz="2200" dirty="0">
                <a:latin typeface="Segoe UI Emoji" panose="020B0502040204020203" pitchFamily="34" charset="0"/>
                <a:ea typeface="Aptos" panose="020B0004020202020204" pitchFamily="34" charset="0"/>
                <a:cs typeface="Segoe UI Emoji" panose="020B0502040204020203" pitchFamily="34" charset="0"/>
              </a:rPr>
              <a:t>✅</a:t>
            </a:r>
            <a:r>
              <a:rPr lang="en-GB" sz="2200" dirty="0">
                <a:latin typeface="Aptos" panose="020B0004020202020204" pitchFamily="34" charset="0"/>
                <a:ea typeface="Aptos" panose="020B0004020202020204" pitchFamily="34" charset="0"/>
                <a:cs typeface="Aptos" panose="020B0004020202020204" pitchFamily="34" charset="0"/>
              </a:rPr>
              <a:t> Make </a:t>
            </a:r>
            <a:r>
              <a:rPr lang="en-GB" sz="2200" b="1" dirty="0">
                <a:latin typeface="Aptos" panose="020B0004020202020204" pitchFamily="34" charset="0"/>
                <a:ea typeface="Aptos" panose="020B0004020202020204" pitchFamily="34" charset="0"/>
                <a:cs typeface="Aptos" panose="020B0004020202020204" pitchFamily="34" charset="0"/>
              </a:rPr>
              <a:t>prompt referrals</a:t>
            </a:r>
            <a:r>
              <a:rPr lang="en-GB" sz="2200" dirty="0">
                <a:latin typeface="Aptos" panose="020B0004020202020204" pitchFamily="34" charset="0"/>
                <a:ea typeface="Aptos" panose="020B0004020202020204" pitchFamily="34" charset="0"/>
                <a:cs typeface="Aptos" panose="020B0004020202020204" pitchFamily="34" charset="0"/>
              </a:rPr>
              <a:t> to:</a:t>
            </a:r>
          </a:p>
          <a:p>
            <a:pPr marL="342900" lvl="0" indent="-342900">
              <a:buSzPts val="1000"/>
              <a:buFont typeface="Symbol" panose="05050102010706020507" pitchFamily="18" charset="2"/>
              <a:buChar char=""/>
              <a:tabLst>
                <a:tab pos="457200" algn="l"/>
              </a:tabLst>
            </a:pPr>
            <a:r>
              <a:rPr lang="en-GB" sz="2200" b="1" dirty="0"/>
              <a:t>DBS</a:t>
            </a:r>
          </a:p>
          <a:p>
            <a:pPr marL="342900" lvl="0" indent="-342900">
              <a:buSzPts val="1000"/>
              <a:buFont typeface="Symbol" panose="05050102010706020507" pitchFamily="18" charset="2"/>
              <a:buChar char=""/>
              <a:tabLst>
                <a:tab pos="457200" algn="l"/>
              </a:tabLst>
            </a:pPr>
            <a:r>
              <a:rPr lang="en-GB" sz="2200" dirty="0"/>
              <a:t>Professional regulatory bodies (GMC, NMC, HCPC, etc.)</a:t>
            </a:r>
            <a:br>
              <a:rPr lang="en-GB" sz="2200" dirty="0"/>
            </a:br>
            <a:r>
              <a:rPr lang="en-GB" sz="2200" dirty="0">
                <a:latin typeface="Segoe UI Emoji" panose="020B0502040204020203" pitchFamily="34" charset="0"/>
                <a:cs typeface="Segoe UI Emoji" panose="020B0502040204020203" pitchFamily="34" charset="0"/>
              </a:rPr>
              <a:t>✅</a:t>
            </a:r>
            <a:r>
              <a:rPr lang="en-GB" sz="2200" dirty="0"/>
              <a:t> Keep records of:</a:t>
            </a:r>
          </a:p>
          <a:p>
            <a:pPr marL="342900" lvl="0" indent="-342900">
              <a:buSzPts val="1000"/>
              <a:buFont typeface="Symbol" panose="05050102010706020507" pitchFamily="18" charset="2"/>
              <a:buChar char=""/>
              <a:tabLst>
                <a:tab pos="457200" algn="l"/>
              </a:tabLst>
            </a:pPr>
            <a:r>
              <a:rPr lang="en-GB" sz="2200" dirty="0"/>
              <a:t>Allegations</a:t>
            </a:r>
          </a:p>
          <a:p>
            <a:pPr marL="342900" lvl="0" indent="-342900">
              <a:buSzPts val="1000"/>
              <a:buFont typeface="Symbol" panose="05050102010706020507" pitchFamily="18" charset="2"/>
              <a:buChar char=""/>
              <a:tabLst>
                <a:tab pos="457200" algn="l"/>
              </a:tabLst>
            </a:pPr>
            <a:r>
              <a:rPr lang="en-GB" sz="2200" dirty="0"/>
              <a:t>Investigation outcomes</a:t>
            </a:r>
            <a:br>
              <a:rPr lang="en-GB" sz="2200" dirty="0"/>
            </a:br>
            <a:r>
              <a:rPr lang="en-GB" sz="2200" dirty="0">
                <a:latin typeface="Segoe UI Emoji" panose="020B0502040204020203" pitchFamily="34" charset="0"/>
                <a:cs typeface="Segoe UI Emoji" panose="020B0502040204020203" pitchFamily="34" charset="0"/>
              </a:rPr>
              <a:t>✅</a:t>
            </a:r>
            <a:r>
              <a:rPr lang="en-GB" sz="2200" dirty="0"/>
              <a:t> Promote </a:t>
            </a:r>
            <a:r>
              <a:rPr lang="en-GB" sz="2200" b="1" dirty="0">
                <a:latin typeface="Aptos" panose="020B0004020202020204" pitchFamily="34" charset="0"/>
                <a:cs typeface="Aptos" panose="020B0004020202020204" pitchFamily="34" charset="0"/>
              </a:rPr>
              <a:t>whistleblowing policies</a:t>
            </a:r>
            <a:endParaRPr lang="en-GB" sz="2200" dirty="0"/>
          </a:p>
          <a:p>
            <a:endParaRPr lang="en-GB" dirty="0"/>
          </a:p>
        </p:txBody>
      </p:sp>
    </p:spTree>
    <p:extLst>
      <p:ext uri="{BB962C8B-B14F-4D97-AF65-F5344CB8AC3E}">
        <p14:creationId xmlns:p14="http://schemas.microsoft.com/office/powerpoint/2010/main" val="148012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A2AA1-7F4B-B370-099D-0FF8ACF2152C}"/>
              </a:ext>
            </a:extLst>
          </p:cNvPr>
          <p:cNvSpPr txBox="1"/>
          <p:nvPr/>
        </p:nvSpPr>
        <p:spPr>
          <a:xfrm>
            <a:off x="832513" y="655094"/>
            <a:ext cx="8313192" cy="4462760"/>
          </a:xfrm>
          <a:prstGeom prst="rect">
            <a:avLst/>
          </a:prstGeom>
          <a:noFill/>
        </p:spPr>
        <p:txBody>
          <a:bodyPr wrap="square">
            <a:spAutoFit/>
          </a:bodyPr>
          <a:lstStyle/>
          <a:p>
            <a:pPr>
              <a:buNone/>
            </a:pPr>
            <a:r>
              <a:rPr lang="en-GB" sz="32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3200" b="1" dirty="0">
                <a:effectLst/>
                <a:latin typeface="Aptos" panose="020B0004020202020204" pitchFamily="34" charset="0"/>
                <a:ea typeface="Times New Roman" panose="02020603050405020304" pitchFamily="18" charset="0"/>
                <a:cs typeface="Aptos" panose="020B0004020202020204" pitchFamily="34" charset="0"/>
              </a:rPr>
              <a:t> Legal Duties</a:t>
            </a:r>
            <a:endParaRPr lang="en-GB" sz="3200"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800" dirty="0">
                <a:effectLst/>
              </a:rPr>
              <a:t>Take </a:t>
            </a:r>
            <a:r>
              <a:rPr lang="en-GB" sz="2800" b="1" dirty="0">
                <a:effectLst/>
                <a:latin typeface="Aptos" panose="020B0004020202020204" pitchFamily="34" charset="0"/>
                <a:cs typeface="Aptos" panose="020B0004020202020204" pitchFamily="34" charset="0"/>
              </a:rPr>
              <a:t>appropriate disciplinary action</a:t>
            </a:r>
            <a:r>
              <a:rPr lang="en-GB" sz="2800" dirty="0">
                <a:effectLst/>
              </a:rPr>
              <a:t> to safeguard adults.</a:t>
            </a:r>
          </a:p>
          <a:p>
            <a:pPr marL="342900" lvl="0" indent="-342900">
              <a:buSzPts val="1000"/>
              <a:buFont typeface="Symbol" panose="05050102010706020507" pitchFamily="18" charset="2"/>
              <a:buChar char=""/>
              <a:tabLst>
                <a:tab pos="457200" algn="l"/>
              </a:tabLst>
            </a:pPr>
            <a:r>
              <a:rPr lang="en-GB" sz="2800" dirty="0">
                <a:effectLst/>
              </a:rPr>
              <a:t>Share investigation outcomes with </a:t>
            </a:r>
            <a:r>
              <a:rPr lang="en-GB" sz="2800" b="1" dirty="0">
                <a:effectLst/>
                <a:latin typeface="Aptos" panose="020B0004020202020204" pitchFamily="34" charset="0"/>
                <a:cs typeface="Aptos" panose="020B0004020202020204" pitchFamily="34" charset="0"/>
              </a:rPr>
              <a:t>safeguarding leads</a:t>
            </a:r>
            <a:r>
              <a:rPr lang="en-GB" sz="2800" dirty="0">
                <a:effectLst/>
              </a:rPr>
              <a:t>.</a:t>
            </a:r>
          </a:p>
          <a:p>
            <a:pPr marL="342900" lvl="0" indent="-342900">
              <a:buSzPts val="1000"/>
              <a:buFont typeface="Symbol" panose="05050102010706020507" pitchFamily="18" charset="2"/>
              <a:buChar char=""/>
              <a:tabLst>
                <a:tab pos="457200" algn="l"/>
              </a:tabLst>
            </a:pPr>
            <a:r>
              <a:rPr lang="en-GB" sz="2800" dirty="0">
                <a:effectLst/>
              </a:rPr>
              <a:t>Inform:</a:t>
            </a:r>
          </a:p>
          <a:p>
            <a:pPr marL="742950" lvl="1" indent="-285750">
              <a:buSzPts val="1000"/>
              <a:buFont typeface="Courier New" panose="02070309020205020404" pitchFamily="49" charset="0"/>
              <a:buChar char="o"/>
              <a:tabLst>
                <a:tab pos="914400" algn="l"/>
              </a:tabLst>
            </a:pPr>
            <a:r>
              <a:rPr lang="en-GB" sz="2800" b="1" dirty="0">
                <a:effectLst/>
                <a:latin typeface="Aptos" panose="020B0004020202020204" pitchFamily="34" charset="0"/>
                <a:cs typeface="Aptos" panose="020B0004020202020204" pitchFamily="34" charset="0"/>
              </a:rPr>
              <a:t>Local commissioners</a:t>
            </a:r>
            <a:endParaRPr lang="en-GB" sz="2800" dirty="0">
              <a:effectLst/>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2800" b="1" dirty="0">
                <a:effectLst/>
                <a:latin typeface="Aptos" panose="020B0004020202020204" pitchFamily="34" charset="0"/>
                <a:cs typeface="Aptos" panose="020B0004020202020204" pitchFamily="34" charset="0"/>
              </a:rPr>
              <a:t>CQC / Ofsted</a:t>
            </a:r>
            <a:r>
              <a:rPr lang="en-GB" sz="2800" dirty="0">
                <a:effectLst/>
                <a:cs typeface="Times New Roman" panose="02020603050405020304" pitchFamily="18" charset="0"/>
              </a:rPr>
              <a:t> (if registered services involved)</a:t>
            </a:r>
          </a:p>
          <a:p>
            <a:pPr marL="342900" lvl="0" indent="-342900">
              <a:buSzPts val="1000"/>
              <a:buFont typeface="Symbol" panose="05050102010706020507" pitchFamily="18" charset="2"/>
              <a:buChar char=""/>
              <a:tabLst>
                <a:tab pos="457200" algn="l"/>
              </a:tabLst>
            </a:pPr>
            <a:r>
              <a:rPr lang="en-GB" sz="2800" dirty="0">
                <a:effectLst/>
              </a:rPr>
              <a:t>Alert authorities if provider’s fitness to operate is in question.</a:t>
            </a:r>
          </a:p>
        </p:txBody>
      </p:sp>
    </p:spTree>
    <p:extLst>
      <p:ext uri="{BB962C8B-B14F-4D97-AF65-F5344CB8AC3E}">
        <p14:creationId xmlns:p14="http://schemas.microsoft.com/office/powerpoint/2010/main" val="1153544896"/>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96B943"/>
      </a:accent3>
      <a:accent4>
        <a:srgbClr val="739A29"/>
      </a:accent4>
      <a:accent5>
        <a:srgbClr val="D5E3B3"/>
      </a:accent5>
      <a:accent6>
        <a:srgbClr val="96B943"/>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CE6687EEBADB4D877077998E9677DC" ma:contentTypeVersion="4" ma:contentTypeDescription="Create a new document." ma:contentTypeScope="" ma:versionID="2be08ea0ba30d5be179be993b11fa33f">
  <xsd:schema xmlns:xsd="http://www.w3.org/2001/XMLSchema" xmlns:xs="http://www.w3.org/2001/XMLSchema" xmlns:p="http://schemas.microsoft.com/office/2006/metadata/properties" xmlns:ns2="87dd1147-c19c-4c4a-8df9-b5b24e4ce849" targetNamespace="http://schemas.microsoft.com/office/2006/metadata/properties" ma:root="true" ma:fieldsID="928979838422d521d753a183d6aa1bad" ns2:_="">
    <xsd:import namespace="87dd1147-c19c-4c4a-8df9-b5b24e4ce8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d1147-c19c-4c4a-8df9-b5b24e4ce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BFAEF-1897-42C6-8626-B33706D01824}">
  <ds:schemaRefs>
    <ds:schemaRef ds:uri="http://schemas.microsoft.com/office/2006/metadata/properties"/>
    <ds:schemaRef ds:uri="http://purl.org/dc/terms/"/>
    <ds:schemaRef ds:uri="87dd1147-c19c-4c4a-8df9-b5b24e4ce849"/>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34C8F2A-769C-4DAE-902E-F0E367F1B2C2}">
  <ds:schemaRefs>
    <ds:schemaRef ds:uri="http://schemas.microsoft.com/sharepoint/v3/contenttype/forms"/>
  </ds:schemaRefs>
</ds:datastoreItem>
</file>

<file path=customXml/itemProps3.xml><?xml version="1.0" encoding="utf-8"?>
<ds:datastoreItem xmlns:ds="http://schemas.openxmlformats.org/officeDocument/2006/customXml" ds:itemID="{A7886500-56A7-42EA-9696-E3BC8EA4F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dd1147-c19c-4c4a-8df9-b5b24e4c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1059</TotalTime>
  <Words>1202</Words>
  <Application>Microsoft Office PowerPoint</Application>
  <PresentationFormat>Widescreen</PresentationFormat>
  <Paragraphs>135</Paragraphs>
  <Slides>13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Calibri</vt:lpstr>
      <vt:lpstr>Courier New</vt:lpstr>
      <vt:lpstr>Segoe UI Emoji</vt:lpstr>
      <vt:lpstr>Symbol</vt:lpstr>
      <vt:lpstr>Times New Roman</vt:lpstr>
      <vt:lpstr>Trebuchet MS</vt:lpstr>
      <vt:lpstr>Wingdings 3</vt:lpstr>
      <vt:lpstr>Facet</vt:lpstr>
      <vt:lpstr>       Adult Social Care &amp; Commissioning  Person in position of trust - PiPOT </vt:lpstr>
      <vt:lpstr>Who is a PiPoT? Definition: A PiPoT is an individual in a role where they have power, authority, or trust over others, especially vulnerable people. Examples: Teachers, social workers, police officers, healthcare staff, care workers, clergy. </vt:lpstr>
      <vt:lpstr>PiPOT Cont’d</vt:lpstr>
      <vt:lpstr>Purpose </vt:lpstr>
      <vt:lpstr>Ambition </vt:lpstr>
      <vt:lpstr>PowerPoint Presentation</vt:lpstr>
      <vt:lpstr>PowerPoint Presentation</vt:lpstr>
      <vt:lpstr>🏢 Employer Responsibilities </vt:lpstr>
      <vt:lpstr>PowerPoint Presentation</vt:lpstr>
      <vt:lpstr>PowerPoint Presentation</vt:lpstr>
      <vt:lpstr>Professional Bodies - For advice and/or referrals relating to professional practice  </vt:lpstr>
      <vt:lpstr>PowerPoint Presentation</vt:lpstr>
      <vt:lpstr>Protocol and Practice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Telfer</dc:creator>
  <cp:lastModifiedBy>Yasmeen Akhtar</cp:lastModifiedBy>
  <cp:revision>57</cp:revision>
  <dcterms:created xsi:type="dcterms:W3CDTF">2021-02-18T14:15:27Z</dcterms:created>
  <dcterms:modified xsi:type="dcterms:W3CDTF">2025-10-17T17:03:29Z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0x0101006ECE6687EEBADB4D877077998E9677DC</vt:lpwstr>
  </property>
</Properties>
</file>