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491" r:id="rId4"/>
    <p:sldId id="474" r:id="rId5"/>
    <p:sldId id="489" r:id="rId6"/>
    <p:sldId id="492" r:id="rId7"/>
    <p:sldId id="493" r:id="rId8"/>
    <p:sldId id="476" r:id="rId9"/>
    <p:sldId id="486" r:id="rId10"/>
    <p:sldId id="263" r:id="rId11"/>
    <p:sldId id="494" r:id="rId12"/>
    <p:sldId id="485" r:id="rId13"/>
    <p:sldId id="488" r:id="rId14"/>
    <p:sldId id="487" r:id="rId15"/>
    <p:sldId id="499" r:id="rId16"/>
    <p:sldId id="49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napToObjects="1">
      <p:cViewPr>
        <p:scale>
          <a:sx n="70" d="100"/>
          <a:sy n="70" d="100"/>
        </p:scale>
        <p:origin x="1173" y="48"/>
      </p:cViewPr>
      <p:guideLst>
        <p:guide orient="horz" pos="2160"/>
        <p:guide pos="2880"/>
      </p:guideLst>
    </p:cSldViewPr>
  </p:slideViewPr>
  <p:outlineViewPr>
    <p:cViewPr>
      <p:scale>
        <a:sx n="33" d="100"/>
        <a:sy n="33" d="100"/>
      </p:scale>
      <p:origin x="0" y="-1188"/>
    </p:cViewPr>
  </p:outlineViewPr>
  <p:notesTextViewPr>
    <p:cViewPr>
      <p:scale>
        <a:sx n="100" d="100"/>
        <a:sy n="100" d="100"/>
      </p:scale>
      <p:origin x="0" y="0"/>
    </p:cViewPr>
  </p:notesTextViewPr>
  <p:sorterViewPr>
    <p:cViewPr>
      <p:scale>
        <a:sx n="100" d="100"/>
        <a:sy n="100" d="100"/>
      </p:scale>
      <p:origin x="0" y="-9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7233D-37E4-4709-A772-76D8E6F04FB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9AABBA-F249-4CD2-BFA7-058DBA079CD9}">
      <dgm:prSet/>
      <dgm:spPr/>
      <dgm:t>
        <a:bodyPr/>
        <a:lstStyle/>
        <a:p>
          <a:r>
            <a:rPr lang="en-GB"/>
            <a:t>Like the ability to refer complex/at risk patients who wouldn't meet threshold for safeguarding . </a:t>
          </a:r>
          <a:endParaRPr lang="en-US"/>
        </a:p>
      </dgm:t>
    </dgm:pt>
    <dgm:pt modelId="{6C521990-8029-4F5E-A13C-A1A2471E48BF}" type="parTrans" cxnId="{ECAA486A-1C0B-4423-A9C5-2FCF551054CF}">
      <dgm:prSet/>
      <dgm:spPr/>
      <dgm:t>
        <a:bodyPr/>
        <a:lstStyle/>
        <a:p>
          <a:endParaRPr lang="en-US"/>
        </a:p>
      </dgm:t>
    </dgm:pt>
    <dgm:pt modelId="{7F08F598-234D-4342-A89D-A4C6DC34CCFE}" type="sibTrans" cxnId="{ECAA486A-1C0B-4423-A9C5-2FCF551054CF}">
      <dgm:prSet/>
      <dgm:spPr/>
      <dgm:t>
        <a:bodyPr/>
        <a:lstStyle/>
        <a:p>
          <a:endParaRPr lang="en-US"/>
        </a:p>
      </dgm:t>
    </dgm:pt>
    <dgm:pt modelId="{80AA12EF-09A7-473B-9C56-2C08BA312017}">
      <dgm:prSet/>
      <dgm:spPr/>
      <dgm:t>
        <a:bodyPr/>
        <a:lstStyle/>
        <a:p>
          <a:r>
            <a:rPr lang="en-GB"/>
            <a:t>meets the recommendation from SAR "Alan“</a:t>
          </a:r>
          <a:endParaRPr lang="en-US"/>
        </a:p>
      </dgm:t>
    </dgm:pt>
    <dgm:pt modelId="{4E723EA2-2004-4373-9B61-F3EAD2DB0DAF}" type="parTrans" cxnId="{4D032477-7524-471A-BA90-749E78FE4330}">
      <dgm:prSet/>
      <dgm:spPr/>
      <dgm:t>
        <a:bodyPr/>
        <a:lstStyle/>
        <a:p>
          <a:endParaRPr lang="en-US"/>
        </a:p>
      </dgm:t>
    </dgm:pt>
    <dgm:pt modelId="{9BF541A9-EA16-40A9-BF53-E3BEAD61C1AE}" type="sibTrans" cxnId="{4D032477-7524-471A-BA90-749E78FE4330}">
      <dgm:prSet/>
      <dgm:spPr/>
      <dgm:t>
        <a:bodyPr/>
        <a:lstStyle/>
        <a:p>
          <a:endParaRPr lang="en-US"/>
        </a:p>
      </dgm:t>
    </dgm:pt>
    <dgm:pt modelId="{20F41254-6F33-4A1E-A5AB-89A3A2086329}">
      <dgm:prSet/>
      <dgm:spPr/>
      <dgm:t>
        <a:bodyPr/>
        <a:lstStyle/>
        <a:p>
          <a:r>
            <a:rPr lang="en-GB"/>
            <a:t>Partners coming together/sharing information </a:t>
          </a:r>
          <a:endParaRPr lang="en-US"/>
        </a:p>
      </dgm:t>
    </dgm:pt>
    <dgm:pt modelId="{D54AB7D1-A842-4FDC-8668-3962B67B73B2}" type="parTrans" cxnId="{4A0BD576-59F3-441B-A9CD-03CCB271EC87}">
      <dgm:prSet/>
      <dgm:spPr/>
      <dgm:t>
        <a:bodyPr/>
        <a:lstStyle/>
        <a:p>
          <a:endParaRPr lang="en-US"/>
        </a:p>
      </dgm:t>
    </dgm:pt>
    <dgm:pt modelId="{CDAB27E6-1F40-4BAF-B95E-6E0C39C192B3}" type="sibTrans" cxnId="{4A0BD576-59F3-441B-A9CD-03CCB271EC87}">
      <dgm:prSet/>
      <dgm:spPr/>
      <dgm:t>
        <a:bodyPr/>
        <a:lstStyle/>
        <a:p>
          <a:endParaRPr lang="en-US"/>
        </a:p>
      </dgm:t>
    </dgm:pt>
    <dgm:pt modelId="{ECB60CFB-0602-4C81-9B04-CB95E3878F91}">
      <dgm:prSet/>
      <dgm:spPr/>
      <dgm:t>
        <a:bodyPr/>
        <a:lstStyle/>
        <a:p>
          <a:r>
            <a:rPr lang="en-GB"/>
            <a:t>process working well overall. </a:t>
          </a:r>
          <a:endParaRPr lang="en-US"/>
        </a:p>
      </dgm:t>
    </dgm:pt>
    <dgm:pt modelId="{63157491-A239-4B37-8C2C-D6D54DA027D0}" type="parTrans" cxnId="{FF461DA9-2A7D-4F0D-A718-C533B63F3742}">
      <dgm:prSet/>
      <dgm:spPr/>
      <dgm:t>
        <a:bodyPr/>
        <a:lstStyle/>
        <a:p>
          <a:endParaRPr lang="en-US"/>
        </a:p>
      </dgm:t>
    </dgm:pt>
    <dgm:pt modelId="{D091A40C-0B3F-40B0-B0EB-2B20F51578B3}" type="sibTrans" cxnId="{FF461DA9-2A7D-4F0D-A718-C533B63F3742}">
      <dgm:prSet/>
      <dgm:spPr/>
      <dgm:t>
        <a:bodyPr/>
        <a:lstStyle/>
        <a:p>
          <a:endParaRPr lang="en-US"/>
        </a:p>
      </dgm:t>
    </dgm:pt>
    <dgm:pt modelId="{8D1842CE-FA9D-423F-AE8F-0BB3D01C908B}">
      <dgm:prSet/>
      <dgm:spPr/>
      <dgm:t>
        <a:bodyPr/>
        <a:lstStyle/>
        <a:p>
          <a:r>
            <a:rPr lang="en-GB"/>
            <a:t>chairs thorough in exploring current risks, allow everyone to give their opinion/share relevant information during process. </a:t>
          </a:r>
          <a:endParaRPr lang="en-US"/>
        </a:p>
      </dgm:t>
    </dgm:pt>
    <dgm:pt modelId="{F57BAA16-4907-4BD9-860C-2411D88B17F6}" type="parTrans" cxnId="{566505E0-6AE2-43FD-B03D-9B2C6050308B}">
      <dgm:prSet/>
      <dgm:spPr/>
      <dgm:t>
        <a:bodyPr/>
        <a:lstStyle/>
        <a:p>
          <a:endParaRPr lang="en-US"/>
        </a:p>
      </dgm:t>
    </dgm:pt>
    <dgm:pt modelId="{534264D0-E823-4C09-A923-A829D418BFC0}" type="sibTrans" cxnId="{566505E0-6AE2-43FD-B03D-9B2C6050308B}">
      <dgm:prSet/>
      <dgm:spPr/>
      <dgm:t>
        <a:bodyPr/>
        <a:lstStyle/>
        <a:p>
          <a:endParaRPr lang="en-US"/>
        </a:p>
      </dgm:t>
    </dgm:pt>
    <dgm:pt modelId="{4894CF4B-3D29-42E7-BB6F-C9DDA30A810D}" type="pres">
      <dgm:prSet presAssocID="{D7A7233D-37E4-4709-A772-76D8E6F04FB5}" presName="linear" presStyleCnt="0">
        <dgm:presLayoutVars>
          <dgm:animLvl val="lvl"/>
          <dgm:resizeHandles val="exact"/>
        </dgm:presLayoutVars>
      </dgm:prSet>
      <dgm:spPr/>
    </dgm:pt>
    <dgm:pt modelId="{90865696-B0EB-45BF-B9BB-E221F5DE3EB0}" type="pres">
      <dgm:prSet presAssocID="{B79AABBA-F249-4CD2-BFA7-058DBA079CD9}" presName="parentText" presStyleLbl="node1" presStyleIdx="0" presStyleCnt="5">
        <dgm:presLayoutVars>
          <dgm:chMax val="0"/>
          <dgm:bulletEnabled val="1"/>
        </dgm:presLayoutVars>
      </dgm:prSet>
      <dgm:spPr/>
    </dgm:pt>
    <dgm:pt modelId="{08CD4BCD-CE26-4A36-A7A8-188AB35C7DF3}" type="pres">
      <dgm:prSet presAssocID="{7F08F598-234D-4342-A89D-A4C6DC34CCFE}" presName="spacer" presStyleCnt="0"/>
      <dgm:spPr/>
    </dgm:pt>
    <dgm:pt modelId="{D1B12117-D0AD-4F35-B597-05515650FD18}" type="pres">
      <dgm:prSet presAssocID="{80AA12EF-09A7-473B-9C56-2C08BA312017}" presName="parentText" presStyleLbl="node1" presStyleIdx="1" presStyleCnt="5">
        <dgm:presLayoutVars>
          <dgm:chMax val="0"/>
          <dgm:bulletEnabled val="1"/>
        </dgm:presLayoutVars>
      </dgm:prSet>
      <dgm:spPr/>
    </dgm:pt>
    <dgm:pt modelId="{E75D6CEE-ADFF-4BB3-B5F4-EFE067303033}" type="pres">
      <dgm:prSet presAssocID="{9BF541A9-EA16-40A9-BF53-E3BEAD61C1AE}" presName="spacer" presStyleCnt="0"/>
      <dgm:spPr/>
    </dgm:pt>
    <dgm:pt modelId="{9BC916C7-B125-478F-B3B4-3864D6AC7B20}" type="pres">
      <dgm:prSet presAssocID="{20F41254-6F33-4A1E-A5AB-89A3A2086329}" presName="parentText" presStyleLbl="node1" presStyleIdx="2" presStyleCnt="5">
        <dgm:presLayoutVars>
          <dgm:chMax val="0"/>
          <dgm:bulletEnabled val="1"/>
        </dgm:presLayoutVars>
      </dgm:prSet>
      <dgm:spPr/>
    </dgm:pt>
    <dgm:pt modelId="{08EF8CBE-0220-431C-B2CB-DA1B63A73FA9}" type="pres">
      <dgm:prSet presAssocID="{CDAB27E6-1F40-4BAF-B95E-6E0C39C192B3}" presName="spacer" presStyleCnt="0"/>
      <dgm:spPr/>
    </dgm:pt>
    <dgm:pt modelId="{F04FA4F5-39C5-4E64-8338-6190E6E5639C}" type="pres">
      <dgm:prSet presAssocID="{ECB60CFB-0602-4C81-9B04-CB95E3878F91}" presName="parentText" presStyleLbl="node1" presStyleIdx="3" presStyleCnt="5">
        <dgm:presLayoutVars>
          <dgm:chMax val="0"/>
          <dgm:bulletEnabled val="1"/>
        </dgm:presLayoutVars>
      </dgm:prSet>
      <dgm:spPr/>
    </dgm:pt>
    <dgm:pt modelId="{73417526-0EAF-42A7-8F37-2552BF5D651B}" type="pres">
      <dgm:prSet presAssocID="{D091A40C-0B3F-40B0-B0EB-2B20F51578B3}" presName="spacer" presStyleCnt="0"/>
      <dgm:spPr/>
    </dgm:pt>
    <dgm:pt modelId="{BF1BCA1F-6BF0-4E7C-B424-E163B2B10E41}" type="pres">
      <dgm:prSet presAssocID="{8D1842CE-FA9D-423F-AE8F-0BB3D01C908B}" presName="parentText" presStyleLbl="node1" presStyleIdx="4" presStyleCnt="5">
        <dgm:presLayoutVars>
          <dgm:chMax val="0"/>
          <dgm:bulletEnabled val="1"/>
        </dgm:presLayoutVars>
      </dgm:prSet>
      <dgm:spPr/>
    </dgm:pt>
  </dgm:ptLst>
  <dgm:cxnLst>
    <dgm:cxn modelId="{0BFE6B03-6F8A-4760-9B82-0C79BB53BD41}" type="presOf" srcId="{20F41254-6F33-4A1E-A5AB-89A3A2086329}" destId="{9BC916C7-B125-478F-B3B4-3864D6AC7B20}" srcOrd="0" destOrd="0" presId="urn:microsoft.com/office/officeart/2005/8/layout/vList2"/>
    <dgm:cxn modelId="{88FFA53B-331B-44D2-B871-004877297D84}" type="presOf" srcId="{D7A7233D-37E4-4709-A772-76D8E6F04FB5}" destId="{4894CF4B-3D29-42E7-BB6F-C9DDA30A810D}" srcOrd="0" destOrd="0" presId="urn:microsoft.com/office/officeart/2005/8/layout/vList2"/>
    <dgm:cxn modelId="{ECAA486A-1C0B-4423-A9C5-2FCF551054CF}" srcId="{D7A7233D-37E4-4709-A772-76D8E6F04FB5}" destId="{B79AABBA-F249-4CD2-BFA7-058DBA079CD9}" srcOrd="0" destOrd="0" parTransId="{6C521990-8029-4F5E-A13C-A1A2471E48BF}" sibTransId="{7F08F598-234D-4342-A89D-A4C6DC34CCFE}"/>
    <dgm:cxn modelId="{C9A94650-49FC-4971-AB7E-4F74C150045B}" type="presOf" srcId="{ECB60CFB-0602-4C81-9B04-CB95E3878F91}" destId="{F04FA4F5-39C5-4E64-8338-6190E6E5639C}" srcOrd="0" destOrd="0" presId="urn:microsoft.com/office/officeart/2005/8/layout/vList2"/>
    <dgm:cxn modelId="{4A0BD576-59F3-441B-A9CD-03CCB271EC87}" srcId="{D7A7233D-37E4-4709-A772-76D8E6F04FB5}" destId="{20F41254-6F33-4A1E-A5AB-89A3A2086329}" srcOrd="2" destOrd="0" parTransId="{D54AB7D1-A842-4FDC-8668-3962B67B73B2}" sibTransId="{CDAB27E6-1F40-4BAF-B95E-6E0C39C192B3}"/>
    <dgm:cxn modelId="{4D032477-7524-471A-BA90-749E78FE4330}" srcId="{D7A7233D-37E4-4709-A772-76D8E6F04FB5}" destId="{80AA12EF-09A7-473B-9C56-2C08BA312017}" srcOrd="1" destOrd="0" parTransId="{4E723EA2-2004-4373-9B61-F3EAD2DB0DAF}" sibTransId="{9BF541A9-EA16-40A9-BF53-E3BEAD61C1AE}"/>
    <dgm:cxn modelId="{144E9B7D-C5CF-4CCF-BE17-AA674F65D618}" type="presOf" srcId="{B79AABBA-F249-4CD2-BFA7-058DBA079CD9}" destId="{90865696-B0EB-45BF-B9BB-E221F5DE3EB0}" srcOrd="0" destOrd="0" presId="urn:microsoft.com/office/officeart/2005/8/layout/vList2"/>
    <dgm:cxn modelId="{9E0EEE8E-6A7B-4FD1-AD02-AA51DB4E132A}" type="presOf" srcId="{8D1842CE-FA9D-423F-AE8F-0BB3D01C908B}" destId="{BF1BCA1F-6BF0-4E7C-B424-E163B2B10E41}" srcOrd="0" destOrd="0" presId="urn:microsoft.com/office/officeart/2005/8/layout/vList2"/>
    <dgm:cxn modelId="{FF461DA9-2A7D-4F0D-A718-C533B63F3742}" srcId="{D7A7233D-37E4-4709-A772-76D8E6F04FB5}" destId="{ECB60CFB-0602-4C81-9B04-CB95E3878F91}" srcOrd="3" destOrd="0" parTransId="{63157491-A239-4B37-8C2C-D6D54DA027D0}" sibTransId="{D091A40C-0B3F-40B0-B0EB-2B20F51578B3}"/>
    <dgm:cxn modelId="{566505E0-6AE2-43FD-B03D-9B2C6050308B}" srcId="{D7A7233D-37E4-4709-A772-76D8E6F04FB5}" destId="{8D1842CE-FA9D-423F-AE8F-0BB3D01C908B}" srcOrd="4" destOrd="0" parTransId="{F57BAA16-4907-4BD9-860C-2411D88B17F6}" sibTransId="{534264D0-E823-4C09-A923-A829D418BFC0}"/>
    <dgm:cxn modelId="{81B630FF-CE8D-4FEA-A982-D70A770056DB}" type="presOf" srcId="{80AA12EF-09A7-473B-9C56-2C08BA312017}" destId="{D1B12117-D0AD-4F35-B597-05515650FD18}" srcOrd="0" destOrd="0" presId="urn:microsoft.com/office/officeart/2005/8/layout/vList2"/>
    <dgm:cxn modelId="{218220F6-2267-4F1F-AEB8-DD5CF7FC95DE}" type="presParOf" srcId="{4894CF4B-3D29-42E7-BB6F-C9DDA30A810D}" destId="{90865696-B0EB-45BF-B9BB-E221F5DE3EB0}" srcOrd="0" destOrd="0" presId="urn:microsoft.com/office/officeart/2005/8/layout/vList2"/>
    <dgm:cxn modelId="{E29AF18A-52F9-4433-BBF3-E51BEF0775C8}" type="presParOf" srcId="{4894CF4B-3D29-42E7-BB6F-C9DDA30A810D}" destId="{08CD4BCD-CE26-4A36-A7A8-188AB35C7DF3}" srcOrd="1" destOrd="0" presId="urn:microsoft.com/office/officeart/2005/8/layout/vList2"/>
    <dgm:cxn modelId="{D01B2AC0-5B1A-4DCA-9796-C00F4564F253}" type="presParOf" srcId="{4894CF4B-3D29-42E7-BB6F-C9DDA30A810D}" destId="{D1B12117-D0AD-4F35-B597-05515650FD18}" srcOrd="2" destOrd="0" presId="urn:microsoft.com/office/officeart/2005/8/layout/vList2"/>
    <dgm:cxn modelId="{EA38C01D-E532-4472-B006-5298EBEFD4C6}" type="presParOf" srcId="{4894CF4B-3D29-42E7-BB6F-C9DDA30A810D}" destId="{E75D6CEE-ADFF-4BB3-B5F4-EFE067303033}" srcOrd="3" destOrd="0" presId="urn:microsoft.com/office/officeart/2005/8/layout/vList2"/>
    <dgm:cxn modelId="{CB6C92C8-92C1-41DD-A498-B96524D876D9}" type="presParOf" srcId="{4894CF4B-3D29-42E7-BB6F-C9DDA30A810D}" destId="{9BC916C7-B125-478F-B3B4-3864D6AC7B20}" srcOrd="4" destOrd="0" presId="urn:microsoft.com/office/officeart/2005/8/layout/vList2"/>
    <dgm:cxn modelId="{9FD52D3F-10BE-4893-A03E-ECA91B8F6D76}" type="presParOf" srcId="{4894CF4B-3D29-42E7-BB6F-C9DDA30A810D}" destId="{08EF8CBE-0220-431C-B2CB-DA1B63A73FA9}" srcOrd="5" destOrd="0" presId="urn:microsoft.com/office/officeart/2005/8/layout/vList2"/>
    <dgm:cxn modelId="{60A94A6F-2AA2-4920-92E6-45638B2A8D4C}" type="presParOf" srcId="{4894CF4B-3D29-42E7-BB6F-C9DDA30A810D}" destId="{F04FA4F5-39C5-4E64-8338-6190E6E5639C}" srcOrd="6" destOrd="0" presId="urn:microsoft.com/office/officeart/2005/8/layout/vList2"/>
    <dgm:cxn modelId="{FD533A4A-8563-4C0F-908B-47E85435F24E}" type="presParOf" srcId="{4894CF4B-3D29-42E7-BB6F-C9DDA30A810D}" destId="{73417526-0EAF-42A7-8F37-2552BF5D651B}" srcOrd="7" destOrd="0" presId="urn:microsoft.com/office/officeart/2005/8/layout/vList2"/>
    <dgm:cxn modelId="{A534C830-7307-48A6-BA02-F4B361DC16CF}" type="presParOf" srcId="{4894CF4B-3D29-42E7-BB6F-C9DDA30A810D}" destId="{BF1BCA1F-6BF0-4E7C-B424-E163B2B10E4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5696-B0EB-45BF-B9BB-E221F5DE3EB0}">
      <dsp:nvSpPr>
        <dsp:cNvPr id="0" name=""/>
        <dsp:cNvSpPr/>
      </dsp:nvSpPr>
      <dsp:spPr>
        <a:xfrm>
          <a:off x="0" y="369230"/>
          <a:ext cx="4040188" cy="93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Like the ability to refer complex/at risk patients who wouldn't meet threshold for safeguarding . </a:t>
          </a:r>
          <a:endParaRPr lang="en-US" sz="1700" kern="1200"/>
        </a:p>
      </dsp:txBody>
      <dsp:txXfrm>
        <a:off x="45635" y="414865"/>
        <a:ext cx="3948918" cy="843560"/>
      </dsp:txXfrm>
    </dsp:sp>
    <dsp:sp modelId="{D1B12117-D0AD-4F35-B597-05515650FD18}">
      <dsp:nvSpPr>
        <dsp:cNvPr id="0" name=""/>
        <dsp:cNvSpPr/>
      </dsp:nvSpPr>
      <dsp:spPr>
        <a:xfrm>
          <a:off x="0" y="1353020"/>
          <a:ext cx="4040188" cy="93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meets the recommendation from SAR "Alan“</a:t>
          </a:r>
          <a:endParaRPr lang="en-US" sz="1700" kern="1200"/>
        </a:p>
      </dsp:txBody>
      <dsp:txXfrm>
        <a:off x="45635" y="1398655"/>
        <a:ext cx="3948918" cy="843560"/>
      </dsp:txXfrm>
    </dsp:sp>
    <dsp:sp modelId="{9BC916C7-B125-478F-B3B4-3864D6AC7B20}">
      <dsp:nvSpPr>
        <dsp:cNvPr id="0" name=""/>
        <dsp:cNvSpPr/>
      </dsp:nvSpPr>
      <dsp:spPr>
        <a:xfrm>
          <a:off x="0" y="2336810"/>
          <a:ext cx="4040188" cy="93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Partners coming together/sharing information </a:t>
          </a:r>
          <a:endParaRPr lang="en-US" sz="1700" kern="1200"/>
        </a:p>
      </dsp:txBody>
      <dsp:txXfrm>
        <a:off x="45635" y="2382445"/>
        <a:ext cx="3948918" cy="843560"/>
      </dsp:txXfrm>
    </dsp:sp>
    <dsp:sp modelId="{F04FA4F5-39C5-4E64-8338-6190E6E5639C}">
      <dsp:nvSpPr>
        <dsp:cNvPr id="0" name=""/>
        <dsp:cNvSpPr/>
      </dsp:nvSpPr>
      <dsp:spPr>
        <a:xfrm>
          <a:off x="0" y="3320600"/>
          <a:ext cx="4040188" cy="93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process working well overall. </a:t>
          </a:r>
          <a:endParaRPr lang="en-US" sz="1700" kern="1200"/>
        </a:p>
      </dsp:txBody>
      <dsp:txXfrm>
        <a:off x="45635" y="3366235"/>
        <a:ext cx="3948918" cy="843560"/>
      </dsp:txXfrm>
    </dsp:sp>
    <dsp:sp modelId="{BF1BCA1F-6BF0-4E7C-B424-E163B2B10E41}">
      <dsp:nvSpPr>
        <dsp:cNvPr id="0" name=""/>
        <dsp:cNvSpPr/>
      </dsp:nvSpPr>
      <dsp:spPr>
        <a:xfrm>
          <a:off x="0" y="4304390"/>
          <a:ext cx="4040188" cy="934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chairs thorough in exploring current risks, allow everyone to give their opinion/share relevant information during process. </a:t>
          </a:r>
          <a:endParaRPr lang="en-US" sz="1700" kern="1200"/>
        </a:p>
      </dsp:txBody>
      <dsp:txXfrm>
        <a:off x="45635" y="4350025"/>
        <a:ext cx="3948918" cy="843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985A1-6DD2-4989-A724-4A73A17BCF31}" type="datetimeFigureOut">
              <a:rPr lang="en-GB" smtClean="0"/>
              <a:t>10/10/2025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0E98F-B04B-47D5-8C07-6B68E206A5CF}" type="slidenum">
              <a:rPr lang="en-GB" smtClean="0"/>
              <a:t>‹#›</a:t>
            </a:fld>
            <a:endParaRPr lang="en-GB"/>
          </a:p>
        </p:txBody>
      </p:sp>
    </p:spTree>
    <p:extLst>
      <p:ext uri="{BB962C8B-B14F-4D97-AF65-F5344CB8AC3E}">
        <p14:creationId xmlns:p14="http://schemas.microsoft.com/office/powerpoint/2010/main" val="41968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02792"/>
          </a:xfrm>
        </p:spPr>
        <p:txBody>
          <a:bodyPr/>
          <a:lstStyle/>
          <a:p>
            <a:r>
              <a:rPr lang="en-GB" sz="1000" dirty="0"/>
              <a:t>Hi everyone</a:t>
            </a:r>
          </a:p>
          <a:p>
            <a:r>
              <a:rPr lang="en-GB" sz="1000" dirty="0"/>
              <a:t>Some context – we recognise the need for a multi-agency approach and the Alan SAR in Sunderland was the catalyst for the Complex Adults Risk Management (CARM) approach there. Alan was a 53 year-old man who died as a result of an accident with a fire caused by a cigarette in a garage where he was sleeping for the night, Alan had a pattern of involvement with health, social care and criminal justice </a:t>
            </a:r>
          </a:p>
          <a:p>
            <a:r>
              <a:rPr lang="en-GB" sz="1000" dirty="0"/>
              <a:t>services throughout his adult life. This was underpinned by his chronic alcohol dependency, with Alan having begun drinking at 15 years of age. He lived a chaotic lifestyle and at the time of his death Alan was homeless and subject to statutory safeguarding, though sadly he died before any meaningful safeguarding work was undertaken.  The SAR recommended better ways of working and CARM aims to further develop different approaches for people like Alan – where we’re better able to understand ACE and practice in a trauma-informed approach that is strength-focused and allows people like Alan see that people do care.</a:t>
            </a:r>
          </a:p>
          <a:p>
            <a:endParaRPr lang="en-GB" sz="1000" dirty="0"/>
          </a:p>
          <a:p>
            <a:r>
              <a:rPr lang="en-GB" sz="1000" dirty="0"/>
              <a:t>CARM provides a framework for professionals to facilitate effective multiagency working with adults at risk who are deemed to have mental capacity and who are at risk of serious harm or death through self neglect, refusal of services and/or high levels of Sunderland had a SAR</a:t>
            </a:r>
          </a:p>
          <a:p>
            <a:endParaRPr lang="en-GB" sz="1000" dirty="0"/>
          </a:p>
          <a:p>
            <a:r>
              <a:rPr lang="en-GB" sz="1000" dirty="0"/>
              <a:t>Today ‘s session will provide you with a brief introduction to the CARM framework.</a:t>
            </a:r>
          </a:p>
          <a:p>
            <a:r>
              <a:rPr lang="en-GB" sz="1000" dirty="0"/>
              <a:t>• Its uses and benefits </a:t>
            </a:r>
          </a:p>
          <a:p>
            <a:r>
              <a:rPr lang="en-GB" sz="1000" dirty="0"/>
              <a:t>• Key principles and themes underpinning practice </a:t>
            </a:r>
          </a:p>
          <a:p>
            <a:r>
              <a:rPr lang="en-GB" sz="1000" dirty="0"/>
              <a:t>• Practical application of the process</a:t>
            </a:r>
          </a:p>
          <a:p>
            <a:r>
              <a:rPr lang="en-GB" sz="1000" dirty="0"/>
              <a:t>• Feel confident about using this process as a tool to:</a:t>
            </a:r>
          </a:p>
          <a:p>
            <a:r>
              <a:rPr lang="en-GB" sz="1000" dirty="0"/>
              <a:t>- Prevent escalation of risks</a:t>
            </a:r>
          </a:p>
          <a:p>
            <a:r>
              <a:rPr lang="en-GB" sz="1000" dirty="0"/>
              <a:t>- Address disengagement and vulnerability factors impacting on this</a:t>
            </a:r>
          </a:p>
          <a:p>
            <a:pPr marL="171450" indent="-171450">
              <a:buFontTx/>
              <a:buChar char="-"/>
            </a:pPr>
            <a:r>
              <a:rPr lang="en-GB" sz="1000" dirty="0"/>
              <a:t>Secure better outcomes for adults whose wellbeing and safety may be at risk</a:t>
            </a:r>
          </a:p>
          <a:p>
            <a:pPr marL="171450" indent="-171450">
              <a:buFontTx/>
              <a:buChar char="-"/>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96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23263"/>
          </a:xfrm>
        </p:spPr>
        <p:txBody>
          <a:bodyPr/>
          <a:lstStyle/>
          <a:p>
            <a:endParaRPr lang="en-GB" dirty="0"/>
          </a:p>
          <a:p>
            <a:r>
              <a:rPr lang="en-GB" dirty="0"/>
              <a:t>The CARM framework is likely to be useful to anybody working with an adult who is experiencing or at risk of an unmanageable level of risk as a result of circumstances which create the risk of significant harm to themselves or others but is not relating to abuse or neglect by a 3</a:t>
            </a:r>
            <a:r>
              <a:rPr lang="en-GB" baseline="30000" dirty="0"/>
              <a:t>rd</a:t>
            </a:r>
            <a:r>
              <a:rPr lang="en-GB" dirty="0"/>
              <a:t> party.</a:t>
            </a:r>
          </a:p>
          <a:p>
            <a:endParaRPr lang="en-GB" dirty="0"/>
          </a:p>
          <a:p>
            <a:r>
              <a:rPr lang="en-GB" dirty="0"/>
              <a:t>It is a SG approach that brings together the adult and those working with them and family or friends. </a:t>
            </a:r>
          </a:p>
          <a:p>
            <a:endParaRPr lang="en-GB" dirty="0"/>
          </a:p>
          <a:p>
            <a:r>
              <a:rPr lang="en-GB" dirty="0"/>
              <a:t>This framework should be used flexibly and in a way that achieves the best outcomes for the adult. The framework doesn’t specify which agencies are involved nor prescribe any specific actions, as these will be decided on a case-by-case basis coordinated through multi-agency working in line with the principles of MSP that supports decision-making and works in partnership with the adult to achieve the desired outcomes.</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4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44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gain consent and discuss with the adult the reason for referring to CARM, their involvement and maximising participation. Always consider advocacy throughout the CARM process. </a:t>
            </a:r>
          </a:p>
          <a:p>
            <a:endParaRPr lang="en-GB" dirty="0"/>
          </a:p>
          <a:p>
            <a:r>
              <a:rPr lang="en-GB" dirty="0"/>
              <a:t>It does not mean that CARM cannot be used without consent, but any decision to proceed without consent should have a basis in law and be clearly recorded.</a:t>
            </a:r>
          </a:p>
          <a:p>
            <a:endParaRPr lang="en-GB" dirty="0"/>
          </a:p>
          <a:p>
            <a:r>
              <a:rPr lang="en-GB" dirty="0"/>
              <a:t>The adult should be at the centre and be involved, so CARM can only be held with a person who understands the risks. Understanding capacity to make decision is a vital element of planning with an adult.  </a:t>
            </a:r>
          </a:p>
          <a:p>
            <a:endParaRPr lang="en-GB" dirty="0"/>
          </a:p>
          <a:p>
            <a:r>
              <a:rPr lang="en-GB" dirty="0"/>
              <a:t>Where it has been determined the adult does not have capacity in relation to the nature and degree of risk,  then any decisions should be in accordance with the MCA and BI decision-making and where appropriate Best Interest Decision making meetings should be held instead.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92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15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00000"/>
                </a:solidFill>
                <a:effectLst/>
                <a:latin typeface="Arial" panose="020B0604020202020204" pitchFamily="34" charset="0"/>
                <a:ea typeface="Aptos" panose="020B0004020202020204" pitchFamily="34" charset="0"/>
              </a:rPr>
              <a:t>As like all new ways of working it is anticipated that the CARM model will be reviewed at appropriate points throughout the year.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942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9CDAD-5D2A-F8D5-A902-6BF5F42A5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F68C0-EA47-2985-3554-4B4F3A39D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46C2C-8649-1D30-82A3-9181A103D187}"/>
              </a:ext>
            </a:extLst>
          </p:cNvPr>
          <p:cNvSpPr>
            <a:spLocks noGrp="1"/>
          </p:cNvSpPr>
          <p:nvPr>
            <p:ph type="body" idx="1"/>
          </p:nvPr>
        </p:nvSpPr>
        <p:spPr/>
        <p:txBody>
          <a:bodyPr/>
          <a:lstStyle/>
          <a:p>
            <a:r>
              <a:rPr lang="en-GB" dirty="0"/>
              <a:t>It is important to gain consent and discuss with the adult the reason for referring to CARM, their involvement and maximising participation. Always consider advocacy throughout the CARM process. </a:t>
            </a:r>
          </a:p>
          <a:p>
            <a:endParaRPr lang="en-GB" dirty="0"/>
          </a:p>
          <a:p>
            <a:r>
              <a:rPr lang="en-GB" dirty="0"/>
              <a:t>It does not mean that CARM cannot be used without consent, but any decision to proceed without consent should have a basis in law and be clearly recorded.</a:t>
            </a:r>
          </a:p>
          <a:p>
            <a:endParaRPr lang="en-GB" dirty="0"/>
          </a:p>
          <a:p>
            <a:r>
              <a:rPr lang="en-GB" dirty="0"/>
              <a:t>The adult should be at the centre and be involved, so CARM can only be held with a person who understands the risks. Understanding capacity to make decision is a vital element of planning with an adult.  </a:t>
            </a:r>
          </a:p>
          <a:p>
            <a:endParaRPr lang="en-GB" dirty="0"/>
          </a:p>
          <a:p>
            <a:r>
              <a:rPr lang="en-GB" dirty="0"/>
              <a:t>Where it has been determined the adult does not have capacity in relation to the nature and degree of risk,  then any decisions should be in accordance with the MCA and BI decision-making and where appropriate Best Interest Decision making meetings should be held instead.  </a:t>
            </a:r>
          </a:p>
        </p:txBody>
      </p:sp>
      <p:sp>
        <p:nvSpPr>
          <p:cNvPr id="4" name="Slide Number Placeholder 3">
            <a:extLst>
              <a:ext uri="{FF2B5EF4-FFF2-40B4-BE49-F238E27FC236}">
                <a16:creationId xmlns:a16="http://schemas.microsoft.com/office/drawing/2014/main" id="{5977D55E-9B0C-FE40-6B8F-DB526D2400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4400-CB14-431B-966A-90B009B6F8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84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63A2-155C-2D42-5EE4-742B21FAA0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38EF763-CD36-3C25-AD60-559D94B4DFB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7E3DEC-C0A8-FDA8-5E3C-6357671D06CB}"/>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5" name="Footer Placeholder 4">
            <a:extLst>
              <a:ext uri="{FF2B5EF4-FFF2-40B4-BE49-F238E27FC236}">
                <a16:creationId xmlns:a16="http://schemas.microsoft.com/office/drawing/2014/main" id="{F8EE2ADD-4D8A-EDA3-1C4C-783C57F63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D6215-CBC3-105B-D204-DCEDECEEFBE7}"/>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61167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0421-7EC8-5CBB-0617-68068B21F2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958F7E-B875-B621-0ED2-6E20674BE4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ACB10-F930-0CDE-73D7-0ECC0F10A516}"/>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5" name="Footer Placeholder 4">
            <a:extLst>
              <a:ext uri="{FF2B5EF4-FFF2-40B4-BE49-F238E27FC236}">
                <a16:creationId xmlns:a16="http://schemas.microsoft.com/office/drawing/2014/main" id="{41F4295F-5A30-8DE8-DFB0-7CE64511E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45CDB-E781-1DD0-48C8-CD9C99BCA58D}"/>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31061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821C-3684-24B3-E622-4668BF94A91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D8614F-42C1-86C4-1F39-DBBAEE29BD4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D27DAC-1FD2-7D4A-BADF-9943DDA7C390}"/>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5" name="Footer Placeholder 4">
            <a:extLst>
              <a:ext uri="{FF2B5EF4-FFF2-40B4-BE49-F238E27FC236}">
                <a16:creationId xmlns:a16="http://schemas.microsoft.com/office/drawing/2014/main" id="{8AB5CE5C-0E4A-4817-CCD8-2C0D260F5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E505E-C6B3-561D-DE55-1C55736A6F5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425619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726A-8E56-346B-5729-D9F37A9EB8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3D2445-F54A-A95F-B3A1-DF7AAFE04F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65DCB0-BD5B-777D-1031-46A5B720E43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9DA0B3-5A1F-8A82-1F05-5A4E80BDD1B7}"/>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6" name="Footer Placeholder 5">
            <a:extLst>
              <a:ext uri="{FF2B5EF4-FFF2-40B4-BE49-F238E27FC236}">
                <a16:creationId xmlns:a16="http://schemas.microsoft.com/office/drawing/2014/main" id="{E31D94C3-88ED-F389-A4C5-42FB91DDD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9279B-9428-6942-B420-5E66D9F34C9B}"/>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149991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1025-CDEA-81FE-63DD-8ED4C7AC404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3A2ED3-A1AB-AA89-1335-C0DB01290F8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E8F7A1-9462-B587-E6A2-1C25F3D644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9E75E6-32BE-114A-2AAC-D8520AB95FC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44180-96C5-C5AD-3B0C-B802E396581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D11AC8-D5DE-A883-7CEC-4E979A7B12DD}"/>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8" name="Footer Placeholder 7">
            <a:extLst>
              <a:ext uri="{FF2B5EF4-FFF2-40B4-BE49-F238E27FC236}">
                <a16:creationId xmlns:a16="http://schemas.microsoft.com/office/drawing/2014/main" id="{B7282F6C-9087-2361-8AC5-7B56530BA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F0FCAC-2198-614A-35D9-AFE52B5E3BBD}"/>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379047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4818-ACB1-D82B-CF59-016467C4C7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696525-A000-0682-529B-8082D2A87A97}"/>
              </a:ext>
            </a:extLst>
          </p:cNvPr>
          <p:cNvSpPr>
            <a:spLocks noGrp="1"/>
          </p:cNvSpPr>
          <p:nvPr>
            <p:ph type="dt" sz="half" idx="10"/>
          </p:nvPr>
        </p:nvSpPr>
        <p:spPr/>
        <p:txBody>
          <a:bodyPr/>
          <a:lstStyle/>
          <a:p>
            <a:fld id="{8E56DDDC-56C1-3443-9336-25087C7C7B0C}" type="datetimeFigureOut">
              <a:rPr lang="en-US" smtClean="0"/>
              <a:t>10/10/2025</a:t>
            </a:fld>
            <a:endParaRPr lang="en-US"/>
          </a:p>
        </p:txBody>
      </p:sp>
      <p:sp>
        <p:nvSpPr>
          <p:cNvPr id="4" name="Footer Placeholder 3">
            <a:extLst>
              <a:ext uri="{FF2B5EF4-FFF2-40B4-BE49-F238E27FC236}">
                <a16:creationId xmlns:a16="http://schemas.microsoft.com/office/drawing/2014/main" id="{932B875D-1A5A-49EF-EB5F-CBCC25CD8D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921D3-99F2-8AC5-1691-52B080B9E716}"/>
              </a:ext>
            </a:extLst>
          </p:cNvPr>
          <p:cNvSpPr>
            <a:spLocks noGrp="1"/>
          </p:cNvSpPr>
          <p:nvPr>
            <p:ph type="sldNum" sz="quarter" idx="12"/>
          </p:nvPr>
        </p:nvSpPr>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3726761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F95A6-614F-6F5D-EF76-D3E7AA77A060}"/>
              </a:ext>
            </a:extLst>
          </p:cNvPr>
          <p:cNvSpPr>
            <a:spLocks noGrp="1"/>
          </p:cNvSpPr>
          <p:nvPr>
            <p:ph type="dt" sz="half" idx="10"/>
          </p:nvPr>
        </p:nvSpPr>
        <p:spPr/>
        <p:txBody>
          <a:bodyPr/>
          <a:lstStyle/>
          <a:p>
            <a:fld id="{8E56DDDC-56C1-3443-9336-25087C7C7B0C}" type="datetimeFigureOut">
              <a:rPr lang="en-US" smtClean="0"/>
              <a:t>10/10/2025</a:t>
            </a:fld>
            <a:endParaRPr lang="en-US"/>
          </a:p>
        </p:txBody>
      </p:sp>
      <p:sp>
        <p:nvSpPr>
          <p:cNvPr id="3" name="Footer Placeholder 2">
            <a:extLst>
              <a:ext uri="{FF2B5EF4-FFF2-40B4-BE49-F238E27FC236}">
                <a16:creationId xmlns:a16="http://schemas.microsoft.com/office/drawing/2014/main" id="{A775794E-C7DD-808D-7DE9-3637D5F48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98F22-FF19-0324-D8B3-1B9592F98769}"/>
              </a:ext>
            </a:extLst>
          </p:cNvPr>
          <p:cNvSpPr>
            <a:spLocks noGrp="1"/>
          </p:cNvSpPr>
          <p:nvPr>
            <p:ph type="sldNum" sz="quarter" idx="12"/>
          </p:nvPr>
        </p:nvSpPr>
        <p:spPr/>
        <p:txBody>
          <a:bodyPr/>
          <a:lstStyle/>
          <a:p>
            <a:fld id="{6715C1EC-AB10-8A49-8281-B5746B9D35D6}" type="slidenum">
              <a:rPr lang="en-US" smtClean="0"/>
              <a:t>‹#›</a:t>
            </a:fld>
            <a:endParaRPr lang="en-US"/>
          </a:p>
        </p:txBody>
      </p:sp>
    </p:spTree>
    <p:extLst>
      <p:ext uri="{BB962C8B-B14F-4D97-AF65-F5344CB8AC3E}">
        <p14:creationId xmlns:p14="http://schemas.microsoft.com/office/powerpoint/2010/main" val="314412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C4B5-1046-44E2-A7F3-C23DC2EF52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06DCB6-E2DC-F85D-1C6C-919EDE414B4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06E8D9-9CD4-B400-92AD-A2EAFB1E5A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BCDCDE-6719-4681-FE46-273F2BC64DDC}"/>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6" name="Footer Placeholder 5">
            <a:extLst>
              <a:ext uri="{FF2B5EF4-FFF2-40B4-BE49-F238E27FC236}">
                <a16:creationId xmlns:a16="http://schemas.microsoft.com/office/drawing/2014/main" id="{CBA804E8-0A0F-8D51-037F-DE77BDA038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646DF0-8574-211F-AF9B-D5A4644A7838}"/>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91910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E4038-B439-01CF-BE60-93B4326506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D072F7-B49D-94E5-9C6F-D00ACB3350F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4DE5D61-7803-141C-8C2A-460A18E9F6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12B456-2333-03AB-97A0-CBFD5D1292CA}"/>
              </a:ext>
            </a:extLst>
          </p:cNvPr>
          <p:cNvSpPr>
            <a:spLocks noGrp="1"/>
          </p:cNvSpPr>
          <p:nvPr>
            <p:ph type="dt" sz="half" idx="10"/>
          </p:nvPr>
        </p:nvSpPr>
        <p:spPr/>
        <p:txBody>
          <a:bodyPr/>
          <a:lstStyle/>
          <a:p>
            <a:fld id="{042B0DB6-F5C7-45FB-8CF3-31B45F9C2DAC}" type="datetimeFigureOut">
              <a:rPr lang="en-US" smtClean="0"/>
              <a:t>10/10/2025</a:t>
            </a:fld>
            <a:endParaRPr lang="en-US"/>
          </a:p>
        </p:txBody>
      </p:sp>
      <p:sp>
        <p:nvSpPr>
          <p:cNvPr id="6" name="Footer Placeholder 5">
            <a:extLst>
              <a:ext uri="{FF2B5EF4-FFF2-40B4-BE49-F238E27FC236}">
                <a16:creationId xmlns:a16="http://schemas.microsoft.com/office/drawing/2014/main" id="{93FE3A2F-683A-A5BE-7EBE-F1800BBE7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7A7F9-EE62-D2AA-AA12-635AF939211B}"/>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02805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9DF2-33F6-7D19-D9EE-5CF9BC7C9D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4A325B-A35C-F696-8D9B-01586D0784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6CB1EA-F51F-16ED-4177-F3B0B66ABFE5}"/>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5" name="Footer Placeholder 4">
            <a:extLst>
              <a:ext uri="{FF2B5EF4-FFF2-40B4-BE49-F238E27FC236}">
                <a16:creationId xmlns:a16="http://schemas.microsoft.com/office/drawing/2014/main" id="{A9D5D8CC-833E-E1A7-32D7-B5D311644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3171A-1721-00C5-F6D5-75AF8D65F9F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02042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9EABC-02F7-03A6-5A74-87CD99CC64A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F9D165-3731-C4DA-4A5A-59320FD2ADE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B1A7A-F229-CBCC-508E-87D17BFCF22A}"/>
              </a:ext>
            </a:extLst>
          </p:cNvPr>
          <p:cNvSpPr>
            <a:spLocks noGrp="1"/>
          </p:cNvSpPr>
          <p:nvPr>
            <p:ph type="dt" sz="half" idx="10"/>
          </p:nvPr>
        </p:nvSpPr>
        <p:spPr/>
        <p:txBody>
          <a:bodyPr/>
          <a:lstStyle/>
          <a:p>
            <a:fld id="{1160EA64-D806-43AC-9DF2-F8C432F32B4C}" type="datetimeFigureOut">
              <a:rPr lang="en-US" smtClean="0"/>
              <a:t>10/10/2025</a:t>
            </a:fld>
            <a:endParaRPr lang="en-US"/>
          </a:p>
        </p:txBody>
      </p:sp>
      <p:sp>
        <p:nvSpPr>
          <p:cNvPr id="5" name="Footer Placeholder 4">
            <a:extLst>
              <a:ext uri="{FF2B5EF4-FFF2-40B4-BE49-F238E27FC236}">
                <a16:creationId xmlns:a16="http://schemas.microsoft.com/office/drawing/2014/main" id="{A5112AFC-E6D5-F2D4-C0F3-DD5BFA4E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22147-1A04-DD32-C696-1B95945E365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69478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3A1F7-63D0-E79E-A37F-73D7E4A29B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8850A4-4C3E-2494-D897-1969E09E4E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D92EB-9938-1106-7692-0053BCA6457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60EA64-D806-43AC-9DF2-F8C432F32B4C}" type="datetimeFigureOut">
              <a:rPr lang="en-US" smtClean="0"/>
              <a:t>10/10/2025</a:t>
            </a:fld>
            <a:endParaRPr lang="en-US"/>
          </a:p>
        </p:txBody>
      </p:sp>
      <p:sp>
        <p:nvSpPr>
          <p:cNvPr id="5" name="Footer Placeholder 4">
            <a:extLst>
              <a:ext uri="{FF2B5EF4-FFF2-40B4-BE49-F238E27FC236}">
                <a16:creationId xmlns:a16="http://schemas.microsoft.com/office/drawing/2014/main" id="{E1B52AEF-5BA5-8681-A2C9-FACB800FD0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7E18BD-0AD2-FDC4-9773-0878CBC7519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721680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mailto:SouthTynesideMASHmailbox@northumbria.police.u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ith colorful circles&#10;&#10;Description automatically generated">
            <a:extLst>
              <a:ext uri="{FF2B5EF4-FFF2-40B4-BE49-F238E27FC236}">
                <a16:creationId xmlns:a16="http://schemas.microsoft.com/office/drawing/2014/main" id="{90DD007E-69C0-88F3-A4F5-43936C7CEA52}"/>
              </a:ext>
            </a:extLst>
          </p:cNvPr>
          <p:cNvPicPr>
            <a:picLocks noChangeAspect="1"/>
          </p:cNvPicPr>
          <p:nvPr/>
        </p:nvPicPr>
        <p:blipFill rotWithShape="1">
          <a:blip r:embed="rId3" cstate="print">
            <a:alphaModFix amt="28000"/>
            <a:extLst>
              <a:ext uri="{28A0092B-C50C-407E-A947-70E740481C1C}">
                <a14:useLocalDpi xmlns:a14="http://schemas.microsoft.com/office/drawing/2010/main" val="0"/>
              </a:ext>
            </a:extLst>
          </a:blip>
          <a:srcRect l="3865" t="2015" r="3440" b="2958"/>
          <a:stretch/>
        </p:blipFill>
        <p:spPr bwMode="auto">
          <a:xfrm>
            <a:off x="1" y="857250"/>
            <a:ext cx="2731607" cy="3100912"/>
          </a:xfrm>
          <a:prstGeom prst="rect">
            <a:avLst/>
          </a:prstGeom>
          <a:noFill/>
          <a:ln>
            <a:noFill/>
          </a:ln>
          <a:effectLst>
            <a:reflection blurRad="6350" stA="41000" endPos="55000" dist="114300" dir="5400000" sy="-100000" algn="bl" rotWithShape="0"/>
            <a:softEdge rad="127000"/>
          </a:effectLst>
        </p:spPr>
      </p:pic>
      <p:sp>
        <p:nvSpPr>
          <p:cNvPr id="3" name="Subtitle 2"/>
          <p:cNvSpPr>
            <a:spLocks noGrp="1"/>
          </p:cNvSpPr>
          <p:nvPr>
            <p:ph type="subTitle" idx="1"/>
          </p:nvPr>
        </p:nvSpPr>
        <p:spPr>
          <a:xfrm>
            <a:off x="3503439" y="498143"/>
            <a:ext cx="5281437" cy="4545998"/>
          </a:xfrm>
        </p:spPr>
        <p:txBody>
          <a:bodyPr>
            <a:normAutofit/>
          </a:bodyPr>
          <a:lstStyle/>
          <a:p>
            <a:pPr lvl="0" algn="l"/>
            <a:r>
              <a:rPr lang="en-GB" sz="4050" b="1" dirty="0">
                <a:solidFill>
                  <a:schemeClr val="accent3">
                    <a:lumMod val="50000"/>
                  </a:schemeClr>
                </a:solidFill>
                <a:latin typeface="Aptos Black" panose="020B0004020202020204" pitchFamily="34" charset="0"/>
              </a:rPr>
              <a:t>Complex Adult Risk Management (CARM) </a:t>
            </a:r>
          </a:p>
          <a:p>
            <a:pPr lvl="0" algn="l"/>
            <a:r>
              <a:rPr lang="en-GB" sz="3225" dirty="0">
                <a:solidFill>
                  <a:schemeClr val="accent3">
                    <a:lumMod val="50000"/>
                  </a:schemeClr>
                </a:solidFill>
                <a:latin typeface="Aptos Black" panose="020B0004020202020204" pitchFamily="34" charset="0"/>
              </a:rPr>
              <a:t>Safeguarding Week; November 2025 </a:t>
            </a:r>
          </a:p>
          <a:p>
            <a:pPr lvl="0" algn="l"/>
            <a:r>
              <a:rPr lang="en-GB" sz="2800" dirty="0">
                <a:solidFill>
                  <a:schemeClr val="accent3">
                    <a:lumMod val="50000"/>
                  </a:schemeClr>
                </a:solidFill>
                <a:latin typeface="Aptos Black" panose="020B0004020202020204" pitchFamily="34" charset="0"/>
              </a:rPr>
              <a:t>Yasmeen Akhtar and Rosie Todd</a:t>
            </a:r>
          </a:p>
          <a:p>
            <a:pPr lvl="0" algn="l"/>
            <a:endParaRPr lang="en-GB" sz="3225" dirty="0">
              <a:solidFill>
                <a:schemeClr val="accent3">
                  <a:lumMod val="50000"/>
                </a:schemeClr>
              </a:solidFill>
              <a:latin typeface="Aptos Black" panose="020B0004020202020204" pitchFamily="34" charset="0"/>
            </a:endParaRPr>
          </a:p>
        </p:txBody>
      </p:sp>
      <p:grpSp>
        <p:nvGrpSpPr>
          <p:cNvPr id="6" name="Group 5">
            <a:extLst>
              <a:ext uri="{FF2B5EF4-FFF2-40B4-BE49-F238E27FC236}">
                <a16:creationId xmlns:a16="http://schemas.microsoft.com/office/drawing/2014/main" id="{77332F0C-1FC7-2F91-252D-398AEDF9E5D1}"/>
              </a:ext>
            </a:extLst>
          </p:cNvPr>
          <p:cNvGrpSpPr/>
          <p:nvPr/>
        </p:nvGrpSpPr>
        <p:grpSpPr>
          <a:xfrm>
            <a:off x="30469" y="5234084"/>
            <a:ext cx="9161624" cy="765699"/>
            <a:chOff x="40624" y="5835779"/>
            <a:chExt cx="12215499" cy="1020932"/>
          </a:xfrm>
        </p:grpSpPr>
        <p:pic>
          <p:nvPicPr>
            <p:cNvPr id="7" name="Picture 6">
              <a:extLst>
                <a:ext uri="{FF2B5EF4-FFF2-40B4-BE49-F238E27FC236}">
                  <a16:creationId xmlns:a16="http://schemas.microsoft.com/office/drawing/2014/main" id="{3C7FFFFE-CE20-2973-1282-B1F7F122F57D}"/>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8" name="Picture 7">
              <a:extLst>
                <a:ext uri="{FF2B5EF4-FFF2-40B4-BE49-F238E27FC236}">
                  <a16:creationId xmlns:a16="http://schemas.microsoft.com/office/drawing/2014/main" id="{C46DEDE3-EF2B-3077-68F5-29ABD0CBC021}"/>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9" name="Picture 8">
              <a:extLst>
                <a:ext uri="{FF2B5EF4-FFF2-40B4-BE49-F238E27FC236}">
                  <a16:creationId xmlns:a16="http://schemas.microsoft.com/office/drawing/2014/main" id="{63711CE3-CDDE-5883-8E9A-ADD4F2337BF9}"/>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10" name="Picture 9">
              <a:extLst>
                <a:ext uri="{FF2B5EF4-FFF2-40B4-BE49-F238E27FC236}">
                  <a16:creationId xmlns:a16="http://schemas.microsoft.com/office/drawing/2014/main" id="{EF98B3E9-E1AE-B120-20A3-3D9A1E6F5434}"/>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1" name="Picture 10">
              <a:extLst>
                <a:ext uri="{FF2B5EF4-FFF2-40B4-BE49-F238E27FC236}">
                  <a16:creationId xmlns:a16="http://schemas.microsoft.com/office/drawing/2014/main" id="{E8734C95-3B9F-E564-D194-6D88777CBD94}"/>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2" name="Picture 11">
              <a:extLst>
                <a:ext uri="{FF2B5EF4-FFF2-40B4-BE49-F238E27FC236}">
                  <a16:creationId xmlns:a16="http://schemas.microsoft.com/office/drawing/2014/main" id="{F9ABED31-6A44-D92C-3092-C294811DAE43}"/>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3" name="Picture 12">
              <a:extLst>
                <a:ext uri="{FF2B5EF4-FFF2-40B4-BE49-F238E27FC236}">
                  <a16:creationId xmlns:a16="http://schemas.microsoft.com/office/drawing/2014/main" id="{77C342FB-4F32-8394-1768-37839B3FA019}"/>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4" name="Picture 13">
              <a:extLst>
                <a:ext uri="{FF2B5EF4-FFF2-40B4-BE49-F238E27FC236}">
                  <a16:creationId xmlns:a16="http://schemas.microsoft.com/office/drawing/2014/main" id="{3DD3691E-32C9-4083-CFC9-273D4BBA1CBD}"/>
                </a:ext>
              </a:extLst>
            </p:cNvPr>
            <p:cNvPicPr>
              <a:picLocks noChangeAspect="1"/>
            </p:cNvPicPr>
            <p:nvPr/>
          </p:nvPicPr>
          <p:blipFill>
            <a:blip r:embed="rId11"/>
            <a:stretch>
              <a:fillRect/>
            </a:stretch>
          </p:blipFill>
          <p:spPr>
            <a:xfrm>
              <a:off x="40624" y="5835779"/>
              <a:ext cx="913550" cy="1020932"/>
            </a:xfrm>
            <a:prstGeom prst="rect">
              <a:avLst/>
            </a:prstGeom>
          </p:spPr>
        </p:pic>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6FA6D-0556-8128-1A8B-4E79D8ECB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89AB4-23AA-BAB6-D1B7-2361C856A379}"/>
              </a:ext>
            </a:extLst>
          </p:cNvPr>
          <p:cNvSpPr>
            <a:spLocks noGrp="1"/>
          </p:cNvSpPr>
          <p:nvPr>
            <p:ph type="title"/>
          </p:nvPr>
        </p:nvSpPr>
        <p:spPr>
          <a:xfrm>
            <a:off x="252522" y="998902"/>
            <a:ext cx="7637324" cy="528638"/>
          </a:xfrm>
        </p:spPr>
        <p:txBody>
          <a:bodyPr>
            <a:normAutofit/>
          </a:bodyPr>
          <a:lstStyle/>
          <a:p>
            <a:r>
              <a:rPr lang="en-GB" sz="2400" b="1" dirty="0">
                <a:solidFill>
                  <a:schemeClr val="tx2"/>
                </a:solidFill>
                <a:latin typeface="Aptos Black" panose="020B0004020202020204" pitchFamily="34" charset="0"/>
              </a:rPr>
              <a:t>Do you need consent from the Adult ? </a:t>
            </a:r>
          </a:p>
        </p:txBody>
      </p:sp>
      <p:sp>
        <p:nvSpPr>
          <p:cNvPr id="5" name="Content Placeholder 2">
            <a:extLst>
              <a:ext uri="{FF2B5EF4-FFF2-40B4-BE49-F238E27FC236}">
                <a16:creationId xmlns:a16="http://schemas.microsoft.com/office/drawing/2014/main" id="{E9978A6C-7464-937E-1CB4-8EB45EF86356}"/>
              </a:ext>
            </a:extLst>
          </p:cNvPr>
          <p:cNvSpPr txBox="1">
            <a:spLocks/>
          </p:cNvSpPr>
          <p:nvPr/>
        </p:nvSpPr>
        <p:spPr>
          <a:xfrm>
            <a:off x="373049" y="1820900"/>
            <a:ext cx="7951491" cy="2453683"/>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pitchFamily="34" charset="0"/>
              </a:rPr>
              <a:t>The adult and their representatives should be invited to the meeting, where possible.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pitchFamily="34" charset="0"/>
              </a:rPr>
              <a:t>This needs to be demonstrated clearly and any decision not to seek consent, or to override the adult consent there should have a lawful basis to this decision making and it should be clearly recorded.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100" b="1"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100" b="1" i="0" u="none" strike="noStrike" kern="1200" cap="none" spc="0" normalizeH="0" baseline="0" noProof="0">
              <a:ln>
                <a:noFill/>
              </a:ln>
              <a:solidFill>
                <a:prstClr val="black"/>
              </a:solidFill>
              <a:effectLst/>
              <a:uLnTx/>
              <a:uFillTx/>
              <a:latin typeface="Aptos" panose="020B0004020202020204" pitchFamily="34" charset="0"/>
              <a:ea typeface="+mn-ea"/>
              <a:cs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100" b="0" i="0" u="none" strike="noStrike" kern="1200" cap="none" spc="0" normalizeH="0" baseline="0" noProof="0">
              <a:ln>
                <a:noFill/>
              </a:ln>
              <a:solidFill>
                <a:prstClr val="black"/>
              </a:solidFill>
              <a:effectLst/>
              <a:uLnTx/>
              <a:uFillTx/>
              <a:latin typeface="Aptos"/>
              <a:ea typeface="+mn-ea"/>
              <a:cs typeface="Calibri"/>
            </a:endParaRPr>
          </a:p>
        </p:txBody>
      </p:sp>
      <p:pic>
        <p:nvPicPr>
          <p:cNvPr id="9" name="Picture 8" descr="A group of people with colorful circles&#10;&#10;Description automatically generated">
            <a:extLst>
              <a:ext uri="{FF2B5EF4-FFF2-40B4-BE49-F238E27FC236}">
                <a16:creationId xmlns:a16="http://schemas.microsoft.com/office/drawing/2014/main" id="{3AE59533-EEED-019B-57FC-36D7C8F064AB}"/>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865" t="2015" r="3440" b="2958"/>
          <a:stretch/>
        </p:blipFill>
        <p:spPr bwMode="auto">
          <a:xfrm>
            <a:off x="8091182" y="900114"/>
            <a:ext cx="931375" cy="846704"/>
          </a:xfrm>
          <a:prstGeom prst="rect">
            <a:avLst/>
          </a:prstGeom>
          <a:noFill/>
          <a:ln>
            <a:noFill/>
          </a:ln>
        </p:spPr>
      </p:pic>
      <p:grpSp>
        <p:nvGrpSpPr>
          <p:cNvPr id="3" name="Group 2">
            <a:extLst>
              <a:ext uri="{FF2B5EF4-FFF2-40B4-BE49-F238E27FC236}">
                <a16:creationId xmlns:a16="http://schemas.microsoft.com/office/drawing/2014/main" id="{0EAF3873-2347-8C89-8BC0-0D397F7BE223}"/>
              </a:ext>
            </a:extLst>
          </p:cNvPr>
          <p:cNvGrpSpPr/>
          <p:nvPr/>
        </p:nvGrpSpPr>
        <p:grpSpPr>
          <a:xfrm>
            <a:off x="30469" y="5234084"/>
            <a:ext cx="9161624" cy="765699"/>
            <a:chOff x="40624" y="5835779"/>
            <a:chExt cx="12215499" cy="1020932"/>
          </a:xfrm>
        </p:grpSpPr>
        <p:pic>
          <p:nvPicPr>
            <p:cNvPr id="4" name="Picture 3">
              <a:extLst>
                <a:ext uri="{FF2B5EF4-FFF2-40B4-BE49-F238E27FC236}">
                  <a16:creationId xmlns:a16="http://schemas.microsoft.com/office/drawing/2014/main" id="{76D6C0F0-A6A7-BEA6-0EC2-3C10F95638E0}"/>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6" name="Picture 5">
              <a:extLst>
                <a:ext uri="{FF2B5EF4-FFF2-40B4-BE49-F238E27FC236}">
                  <a16:creationId xmlns:a16="http://schemas.microsoft.com/office/drawing/2014/main" id="{29D1CC25-B034-9761-6D69-95659EEE75E9}"/>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7" name="Picture 6">
              <a:extLst>
                <a:ext uri="{FF2B5EF4-FFF2-40B4-BE49-F238E27FC236}">
                  <a16:creationId xmlns:a16="http://schemas.microsoft.com/office/drawing/2014/main" id="{3946C9B1-D0B5-043B-CA69-FCA6E3778CC7}"/>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8" name="Picture 7">
              <a:extLst>
                <a:ext uri="{FF2B5EF4-FFF2-40B4-BE49-F238E27FC236}">
                  <a16:creationId xmlns:a16="http://schemas.microsoft.com/office/drawing/2014/main" id="{CA64D671-3A87-3175-B3F3-F396349666F8}"/>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0" name="Picture 9">
              <a:extLst>
                <a:ext uri="{FF2B5EF4-FFF2-40B4-BE49-F238E27FC236}">
                  <a16:creationId xmlns:a16="http://schemas.microsoft.com/office/drawing/2014/main" id="{2A5F78C4-63EE-06F7-1276-DD5B28357B0A}"/>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1" name="Picture 10">
              <a:extLst>
                <a:ext uri="{FF2B5EF4-FFF2-40B4-BE49-F238E27FC236}">
                  <a16:creationId xmlns:a16="http://schemas.microsoft.com/office/drawing/2014/main" id="{F356E871-2025-310E-D466-FB26647A2FC5}"/>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2" name="Picture 11">
              <a:extLst>
                <a:ext uri="{FF2B5EF4-FFF2-40B4-BE49-F238E27FC236}">
                  <a16:creationId xmlns:a16="http://schemas.microsoft.com/office/drawing/2014/main" id="{5D856DB8-A3B5-C62D-3C4F-9FD278F97B34}"/>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3" name="Picture 12">
              <a:extLst>
                <a:ext uri="{FF2B5EF4-FFF2-40B4-BE49-F238E27FC236}">
                  <a16:creationId xmlns:a16="http://schemas.microsoft.com/office/drawing/2014/main" id="{6C0FC6D1-6818-822B-2C5E-4A93A34D5854}"/>
                </a:ext>
              </a:extLst>
            </p:cNvPr>
            <p:cNvPicPr>
              <a:picLocks noChangeAspect="1"/>
            </p:cNvPicPr>
            <p:nvPr/>
          </p:nvPicPr>
          <p:blipFill>
            <a:blip r:embed="rId11"/>
            <a:stretch>
              <a:fillRect/>
            </a:stretch>
          </p:blipFill>
          <p:spPr>
            <a:xfrm>
              <a:off x="40624" y="5835779"/>
              <a:ext cx="913550" cy="1020932"/>
            </a:xfrm>
            <a:prstGeom prst="rect">
              <a:avLst/>
            </a:prstGeom>
          </p:spPr>
        </p:pic>
      </p:grpSp>
    </p:spTree>
    <p:extLst>
      <p:ext uri="{BB962C8B-B14F-4D97-AF65-F5344CB8AC3E}">
        <p14:creationId xmlns:p14="http://schemas.microsoft.com/office/powerpoint/2010/main" val="313095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F1D7-272C-8A49-EEBB-45900CABCDD5}"/>
              </a:ext>
            </a:extLst>
          </p:cNvPr>
          <p:cNvSpPr>
            <a:spLocks noGrp="1"/>
          </p:cNvSpPr>
          <p:nvPr>
            <p:ph type="title"/>
          </p:nvPr>
        </p:nvSpPr>
        <p:spPr>
          <a:xfrm>
            <a:off x="2608730" y="0"/>
            <a:ext cx="3348318" cy="470647"/>
          </a:xfrm>
        </p:spPr>
        <p:txBody>
          <a:bodyPr>
            <a:noAutofit/>
          </a:bodyPr>
          <a:lstStyle/>
          <a:p>
            <a:r>
              <a:rPr lang="en-GB" sz="4800" dirty="0"/>
              <a:t>Feedback</a:t>
            </a:r>
          </a:p>
        </p:txBody>
      </p:sp>
      <p:sp>
        <p:nvSpPr>
          <p:cNvPr id="3" name="Text Placeholder 2">
            <a:extLst>
              <a:ext uri="{FF2B5EF4-FFF2-40B4-BE49-F238E27FC236}">
                <a16:creationId xmlns:a16="http://schemas.microsoft.com/office/drawing/2014/main" id="{C52D56AF-84F7-AA8A-C672-4D38C78CE1BA}"/>
              </a:ext>
            </a:extLst>
          </p:cNvPr>
          <p:cNvSpPr>
            <a:spLocks noGrp="1"/>
          </p:cNvSpPr>
          <p:nvPr>
            <p:ph type="body" idx="1"/>
          </p:nvPr>
        </p:nvSpPr>
        <p:spPr>
          <a:xfrm>
            <a:off x="168088" y="228600"/>
            <a:ext cx="4329300" cy="645459"/>
          </a:xfrm>
        </p:spPr>
        <p:txBody>
          <a:bodyPr>
            <a:noAutofit/>
          </a:bodyPr>
          <a:lstStyle/>
          <a:p>
            <a:r>
              <a:rPr lang="en-GB" sz="2800" dirty="0"/>
              <a:t>Working well ?</a:t>
            </a:r>
          </a:p>
        </p:txBody>
      </p:sp>
      <p:graphicFrame>
        <p:nvGraphicFramePr>
          <p:cNvPr id="8" name="Content Placeholder 3">
            <a:extLst>
              <a:ext uri="{FF2B5EF4-FFF2-40B4-BE49-F238E27FC236}">
                <a16:creationId xmlns:a16="http://schemas.microsoft.com/office/drawing/2014/main" id="{F60E2D90-3BE2-5583-5AC1-ADA1D6299B90}"/>
              </a:ext>
            </a:extLst>
          </p:cNvPr>
          <p:cNvGraphicFramePr>
            <a:graphicFrameLocks noGrp="1"/>
          </p:cNvGraphicFramePr>
          <p:nvPr>
            <p:ph sz="half" idx="2"/>
          </p:nvPr>
        </p:nvGraphicFramePr>
        <p:xfrm>
          <a:off x="457200" y="960437"/>
          <a:ext cx="4040188" cy="56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BFA4A2C1-4609-23B4-1CB3-C9A28D05DC7C}"/>
              </a:ext>
            </a:extLst>
          </p:cNvPr>
          <p:cNvSpPr>
            <a:spLocks noGrp="1"/>
          </p:cNvSpPr>
          <p:nvPr>
            <p:ph type="body" sz="quarter" idx="3"/>
          </p:nvPr>
        </p:nvSpPr>
        <p:spPr>
          <a:xfrm>
            <a:off x="5546912" y="228599"/>
            <a:ext cx="3429000" cy="645460"/>
          </a:xfrm>
        </p:spPr>
        <p:txBody>
          <a:bodyPr>
            <a:noAutofit/>
          </a:bodyPr>
          <a:lstStyle/>
          <a:p>
            <a:r>
              <a:rPr lang="en-GB" sz="2800" dirty="0"/>
              <a:t>Could be better ? </a:t>
            </a:r>
          </a:p>
        </p:txBody>
      </p:sp>
      <p:sp>
        <p:nvSpPr>
          <p:cNvPr id="6" name="Content Placeholder 5">
            <a:extLst>
              <a:ext uri="{FF2B5EF4-FFF2-40B4-BE49-F238E27FC236}">
                <a16:creationId xmlns:a16="http://schemas.microsoft.com/office/drawing/2014/main" id="{95A73C96-5DB0-4B45-588F-85C03493CDBC}"/>
              </a:ext>
            </a:extLst>
          </p:cNvPr>
          <p:cNvSpPr>
            <a:spLocks noGrp="1"/>
          </p:cNvSpPr>
          <p:nvPr>
            <p:ph sz="quarter" idx="4"/>
          </p:nvPr>
        </p:nvSpPr>
        <p:spPr>
          <a:xfrm>
            <a:off x="4645025" y="1035423"/>
            <a:ext cx="4041775" cy="5351930"/>
          </a:xfrm>
        </p:spPr>
        <p:txBody>
          <a:bodyPr>
            <a:normAutofit/>
          </a:bodyPr>
          <a:lstStyle/>
          <a:p>
            <a:r>
              <a:rPr lang="en-GB" sz="2000" dirty="0"/>
              <a:t>would like them or family to attend meetings </a:t>
            </a:r>
          </a:p>
          <a:p>
            <a:r>
              <a:rPr lang="en-GB" sz="2000" dirty="0"/>
              <a:t>incorporate the voice of the family / carer if not already sought</a:t>
            </a:r>
          </a:p>
          <a:p>
            <a:r>
              <a:rPr lang="en-GB" sz="2000" dirty="0"/>
              <a:t>threshold meeting prior to multi agency partners attending a CARM panel </a:t>
            </a:r>
          </a:p>
          <a:p>
            <a:r>
              <a:rPr lang="en-GB" sz="2000" dirty="0"/>
              <a:t>One designated chair (example; repeating)</a:t>
            </a:r>
          </a:p>
          <a:p>
            <a:r>
              <a:rPr lang="en-GB" sz="2000" dirty="0"/>
              <a:t>Relevant  attendance </a:t>
            </a:r>
          </a:p>
          <a:p>
            <a:r>
              <a:rPr lang="en-GB" sz="2000" dirty="0"/>
              <a:t>Delays in meetings being sent out</a:t>
            </a:r>
          </a:p>
        </p:txBody>
      </p:sp>
    </p:spTree>
    <p:extLst>
      <p:ext uri="{BB962C8B-B14F-4D97-AF65-F5344CB8AC3E}">
        <p14:creationId xmlns:p14="http://schemas.microsoft.com/office/powerpoint/2010/main" val="368355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C4B2-3EA8-E50E-E4AC-8F45F052079C}"/>
              </a:ext>
            </a:extLst>
          </p:cNvPr>
          <p:cNvSpPr>
            <a:spLocks noGrp="1"/>
          </p:cNvSpPr>
          <p:nvPr>
            <p:ph type="title"/>
          </p:nvPr>
        </p:nvSpPr>
        <p:spPr>
          <a:xfrm>
            <a:off x="2427194" y="0"/>
            <a:ext cx="3677771" cy="571500"/>
          </a:xfrm>
        </p:spPr>
        <p:txBody>
          <a:bodyPr>
            <a:normAutofit fontScale="90000"/>
          </a:bodyPr>
          <a:lstStyle/>
          <a:p>
            <a:r>
              <a:rPr lang="en-GB" dirty="0"/>
              <a:t>Feedback cont’d</a:t>
            </a:r>
          </a:p>
        </p:txBody>
      </p:sp>
      <p:sp>
        <p:nvSpPr>
          <p:cNvPr id="3" name="Text Placeholder 2">
            <a:extLst>
              <a:ext uri="{FF2B5EF4-FFF2-40B4-BE49-F238E27FC236}">
                <a16:creationId xmlns:a16="http://schemas.microsoft.com/office/drawing/2014/main" id="{D6DF94BA-F1E0-E872-110B-73235065AAAC}"/>
              </a:ext>
            </a:extLst>
          </p:cNvPr>
          <p:cNvSpPr>
            <a:spLocks noGrp="1"/>
          </p:cNvSpPr>
          <p:nvPr>
            <p:ph type="body" idx="1"/>
          </p:nvPr>
        </p:nvSpPr>
        <p:spPr>
          <a:xfrm>
            <a:off x="457200" y="665629"/>
            <a:ext cx="4040188" cy="470647"/>
          </a:xfrm>
        </p:spPr>
        <p:txBody>
          <a:bodyPr/>
          <a:lstStyle/>
          <a:p>
            <a:r>
              <a:rPr lang="en-GB" dirty="0"/>
              <a:t>Working well ?</a:t>
            </a:r>
          </a:p>
        </p:txBody>
      </p:sp>
      <p:sp>
        <p:nvSpPr>
          <p:cNvPr id="4" name="Content Placeholder 3">
            <a:extLst>
              <a:ext uri="{FF2B5EF4-FFF2-40B4-BE49-F238E27FC236}">
                <a16:creationId xmlns:a16="http://schemas.microsoft.com/office/drawing/2014/main" id="{6B7F55A3-A072-7729-6CFA-73B85D286D59}"/>
              </a:ext>
            </a:extLst>
          </p:cNvPr>
          <p:cNvSpPr>
            <a:spLocks noGrp="1"/>
          </p:cNvSpPr>
          <p:nvPr>
            <p:ph sz="half" idx="2"/>
          </p:nvPr>
        </p:nvSpPr>
        <p:spPr>
          <a:xfrm>
            <a:off x="457200" y="1136276"/>
            <a:ext cx="4040188" cy="4989887"/>
          </a:xfrm>
        </p:spPr>
        <p:txBody>
          <a:bodyPr>
            <a:normAutofit fontScale="92500" lnSpcReduction="10000"/>
          </a:bodyPr>
          <a:lstStyle/>
          <a:p>
            <a:r>
              <a:rPr lang="en-GB" dirty="0"/>
              <a:t>The transparency between organisations around roles, plans for support etc is good to have in this type of forum. The CARM helped with plans for people that are high risk but would not generally come under Care Act/safeguarding criteria, so it was an extra safety net for them. I also like the document that is provided to the individual around the CARM so their expectations around it's purpose are clear from the offset.</a:t>
            </a:r>
          </a:p>
          <a:p>
            <a:r>
              <a:rPr lang="en-GB" dirty="0"/>
              <a:t>“I felt heard”</a:t>
            </a:r>
          </a:p>
          <a:p>
            <a:endParaRPr lang="en-GB" dirty="0"/>
          </a:p>
        </p:txBody>
      </p:sp>
      <p:sp>
        <p:nvSpPr>
          <p:cNvPr id="5" name="Text Placeholder 4">
            <a:extLst>
              <a:ext uri="{FF2B5EF4-FFF2-40B4-BE49-F238E27FC236}">
                <a16:creationId xmlns:a16="http://schemas.microsoft.com/office/drawing/2014/main" id="{3A2EB40E-C42A-67B0-2DBB-2455C41A131A}"/>
              </a:ext>
            </a:extLst>
          </p:cNvPr>
          <p:cNvSpPr>
            <a:spLocks noGrp="1"/>
          </p:cNvSpPr>
          <p:nvPr>
            <p:ph type="body" sz="quarter" idx="3"/>
          </p:nvPr>
        </p:nvSpPr>
        <p:spPr>
          <a:xfrm>
            <a:off x="4645025" y="665629"/>
            <a:ext cx="4041775" cy="470647"/>
          </a:xfrm>
        </p:spPr>
        <p:txBody>
          <a:bodyPr/>
          <a:lstStyle/>
          <a:p>
            <a:r>
              <a:rPr lang="en-GB" dirty="0"/>
              <a:t>Could be better?</a:t>
            </a:r>
          </a:p>
        </p:txBody>
      </p:sp>
      <p:sp>
        <p:nvSpPr>
          <p:cNvPr id="6" name="Content Placeholder 5">
            <a:extLst>
              <a:ext uri="{FF2B5EF4-FFF2-40B4-BE49-F238E27FC236}">
                <a16:creationId xmlns:a16="http://schemas.microsoft.com/office/drawing/2014/main" id="{498A282E-5144-3EEF-666A-798ED8317F02}"/>
              </a:ext>
            </a:extLst>
          </p:cNvPr>
          <p:cNvSpPr>
            <a:spLocks noGrp="1"/>
          </p:cNvSpPr>
          <p:nvPr>
            <p:ph sz="quarter" idx="4"/>
          </p:nvPr>
        </p:nvSpPr>
        <p:spPr>
          <a:xfrm>
            <a:off x="4645025" y="1230405"/>
            <a:ext cx="4041775" cy="4895758"/>
          </a:xfrm>
          <a:solidFill>
            <a:schemeClr val="accent1"/>
          </a:solidFill>
        </p:spPr>
        <p:txBody>
          <a:bodyPr>
            <a:normAutofit fontScale="92500" lnSpcReduction="10000"/>
          </a:bodyPr>
          <a:lstStyle/>
          <a:p>
            <a:r>
              <a:rPr lang="en-GB" dirty="0"/>
              <a:t>Sometimes partner attendance was poor. Or there were managers in attendance from partner agencies who did not know the person well, and the allocated workers had not been invited along. </a:t>
            </a:r>
          </a:p>
          <a:p>
            <a:endParaRPr lang="en-GB" dirty="0"/>
          </a:p>
        </p:txBody>
      </p:sp>
    </p:spTree>
    <p:extLst>
      <p:ext uri="{BB962C8B-B14F-4D97-AF65-F5344CB8AC3E}">
        <p14:creationId xmlns:p14="http://schemas.microsoft.com/office/powerpoint/2010/main" val="52062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CA9D-E007-2565-3F14-F97C4E4F3EB9}"/>
              </a:ext>
            </a:extLst>
          </p:cNvPr>
          <p:cNvSpPr>
            <a:spLocks noGrp="1"/>
          </p:cNvSpPr>
          <p:nvPr>
            <p:ph type="title"/>
          </p:nvPr>
        </p:nvSpPr>
        <p:spPr>
          <a:xfrm>
            <a:off x="628650" y="121024"/>
            <a:ext cx="7886700" cy="1385047"/>
          </a:xfrm>
        </p:spPr>
        <p:txBody>
          <a:bodyPr>
            <a:normAutofit/>
          </a:bodyPr>
          <a:lstStyle/>
          <a:p>
            <a:r>
              <a:rPr lang="en-GB" dirty="0">
                <a:solidFill>
                  <a:srgbClr val="FFFFFF"/>
                </a:solidFill>
              </a:rPr>
              <a:t>Feedback Cont’d </a:t>
            </a:r>
          </a:p>
        </p:txBody>
      </p:sp>
      <p:cxnSp>
        <p:nvCxnSpPr>
          <p:cNvPr id="18" name="Straight Connector 17">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5E5597-4AEC-76D7-6ED0-1EC544AA30A5}"/>
              </a:ext>
            </a:extLst>
          </p:cNvPr>
          <p:cNvSpPr>
            <a:spLocks noGrp="1"/>
          </p:cNvSpPr>
          <p:nvPr>
            <p:ph sz="half" idx="1"/>
          </p:nvPr>
        </p:nvSpPr>
        <p:spPr>
          <a:xfrm>
            <a:off x="628650" y="1822077"/>
            <a:ext cx="3823335" cy="4354886"/>
          </a:xfrm>
        </p:spPr>
        <p:txBody>
          <a:bodyPr>
            <a:normAutofit/>
          </a:bodyPr>
          <a:lstStyle/>
          <a:p>
            <a:pPr>
              <a:lnSpc>
                <a:spcPct val="90000"/>
              </a:lnSpc>
            </a:pPr>
            <a:r>
              <a:rPr lang="en-GB" sz="1900" b="1" dirty="0">
                <a:solidFill>
                  <a:srgbClr val="FFFFFF"/>
                </a:solidFill>
              </a:rPr>
              <a:t>Opportunities; </a:t>
            </a:r>
          </a:p>
          <a:p>
            <a:pPr>
              <a:lnSpc>
                <a:spcPct val="90000"/>
              </a:lnSpc>
            </a:pPr>
            <a:r>
              <a:rPr lang="en-GB" sz="1900" dirty="0">
                <a:solidFill>
                  <a:srgbClr val="FFFFFF"/>
                </a:solidFill>
              </a:rPr>
              <a:t>the person being part of the complex discussions was very beneficial. Encourage this</a:t>
            </a:r>
          </a:p>
          <a:p>
            <a:pPr>
              <a:lnSpc>
                <a:spcPct val="90000"/>
              </a:lnSpc>
            </a:pPr>
            <a:r>
              <a:rPr lang="en-GB" sz="1900" dirty="0">
                <a:solidFill>
                  <a:srgbClr val="FFFF00"/>
                </a:solidFill>
              </a:rPr>
              <a:t>The person did feel very heard and acknowledged in these meetings and it also did give us good opportunities to explore alternative options that may have been missed otherwise</a:t>
            </a:r>
          </a:p>
          <a:p>
            <a:pPr>
              <a:lnSpc>
                <a:spcPct val="90000"/>
              </a:lnSpc>
            </a:pPr>
            <a:r>
              <a:rPr lang="en-GB" sz="1900" dirty="0">
                <a:solidFill>
                  <a:srgbClr val="FFFFFF"/>
                </a:solidFill>
              </a:rPr>
              <a:t>Continue with CARM; I think the process is really beneficial to have </a:t>
            </a:r>
          </a:p>
          <a:p>
            <a:pPr>
              <a:lnSpc>
                <a:spcPct val="90000"/>
              </a:lnSpc>
            </a:pPr>
            <a:endParaRPr lang="en-GB" sz="1900" dirty="0">
              <a:solidFill>
                <a:srgbClr val="FFFFFF"/>
              </a:solidFill>
            </a:endParaRPr>
          </a:p>
        </p:txBody>
      </p:sp>
      <p:sp>
        <p:nvSpPr>
          <p:cNvPr id="4" name="Content Placeholder 3">
            <a:extLst>
              <a:ext uri="{FF2B5EF4-FFF2-40B4-BE49-F238E27FC236}">
                <a16:creationId xmlns:a16="http://schemas.microsoft.com/office/drawing/2014/main" id="{387550B4-397D-0D3F-DADB-9C5755CB2197}"/>
              </a:ext>
            </a:extLst>
          </p:cNvPr>
          <p:cNvSpPr>
            <a:spLocks noGrp="1"/>
          </p:cNvSpPr>
          <p:nvPr>
            <p:ph sz="half" idx="2"/>
          </p:nvPr>
        </p:nvSpPr>
        <p:spPr>
          <a:xfrm>
            <a:off x="4692015" y="1822077"/>
            <a:ext cx="3823335" cy="4354886"/>
          </a:xfrm>
        </p:spPr>
        <p:txBody>
          <a:bodyPr>
            <a:normAutofit/>
          </a:bodyPr>
          <a:lstStyle/>
          <a:p>
            <a:pPr>
              <a:lnSpc>
                <a:spcPct val="90000"/>
              </a:lnSpc>
            </a:pPr>
            <a:r>
              <a:rPr lang="en-GB" sz="1800" b="1" dirty="0">
                <a:solidFill>
                  <a:srgbClr val="FFFFFF"/>
                </a:solidFill>
              </a:rPr>
              <a:t>Challenges; </a:t>
            </a:r>
          </a:p>
          <a:p>
            <a:pPr>
              <a:lnSpc>
                <a:spcPct val="90000"/>
              </a:lnSpc>
            </a:pPr>
            <a:r>
              <a:rPr lang="en-GB" sz="1800" dirty="0">
                <a:solidFill>
                  <a:srgbClr val="FFFFFF"/>
                </a:solidFill>
              </a:rPr>
              <a:t>Duplicating- </a:t>
            </a:r>
            <a:r>
              <a:rPr lang="en-GB" sz="1800" dirty="0" err="1">
                <a:solidFill>
                  <a:srgbClr val="FFFFFF"/>
                </a:solidFill>
              </a:rPr>
              <a:t>ie</a:t>
            </a:r>
            <a:r>
              <a:rPr lang="en-GB" sz="1800" dirty="0">
                <a:solidFill>
                  <a:srgbClr val="FFFFFF"/>
                </a:solidFill>
              </a:rPr>
              <a:t>: referring to CARM and outcome being to submit adult safeguarding</a:t>
            </a:r>
          </a:p>
          <a:p>
            <a:pPr>
              <a:lnSpc>
                <a:spcPct val="90000"/>
              </a:lnSpc>
            </a:pPr>
            <a:r>
              <a:rPr lang="en-GB" sz="1800" dirty="0">
                <a:solidFill>
                  <a:srgbClr val="FFFFFF"/>
                </a:solidFill>
              </a:rPr>
              <a:t>Difficult to get consent as sometimes decision for CARM is after contact and then trying to get in touch can be difficult</a:t>
            </a:r>
          </a:p>
          <a:p>
            <a:pPr>
              <a:lnSpc>
                <a:spcPct val="90000"/>
              </a:lnSpc>
            </a:pPr>
            <a:r>
              <a:rPr lang="en-GB" sz="1800" dirty="0">
                <a:solidFill>
                  <a:srgbClr val="FFFFFF"/>
                </a:solidFill>
              </a:rPr>
              <a:t>Sometimes not all relevant MDT participants are present such as the G.P which is imperative when assessing risks/concerns discussing lack of engagement previous history </a:t>
            </a:r>
          </a:p>
        </p:txBody>
      </p:sp>
    </p:spTree>
    <p:extLst>
      <p:ext uri="{BB962C8B-B14F-4D97-AF65-F5344CB8AC3E}">
        <p14:creationId xmlns:p14="http://schemas.microsoft.com/office/powerpoint/2010/main" val="83865473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EA6F9-0CBD-28CB-2930-CFDD7FC185A5}"/>
              </a:ext>
            </a:extLst>
          </p:cNvPr>
          <p:cNvSpPr txBox="1"/>
          <p:nvPr/>
        </p:nvSpPr>
        <p:spPr>
          <a:xfrm>
            <a:off x="104503" y="87086"/>
            <a:ext cx="8926286" cy="6186309"/>
          </a:xfrm>
          <a:prstGeom prst="rect">
            <a:avLst/>
          </a:prstGeom>
          <a:solidFill>
            <a:schemeClr val="bg2">
              <a:lumMod val="90000"/>
            </a:schemeClr>
          </a:solidFill>
        </p:spPr>
        <p:txBody>
          <a:bodyPr wrap="square">
            <a:spAutoFit/>
          </a:bodyPr>
          <a:lstStyle/>
          <a:p>
            <a:pPr>
              <a:buNone/>
            </a:pPr>
            <a:r>
              <a:rPr lang="en-GB" sz="2800" b="1" dirty="0"/>
              <a:t>CARM impact on risk and safeguarding – Outcomes for the Person</a:t>
            </a:r>
            <a:endParaRPr lang="en-GB" sz="1800" dirty="0">
              <a:latin typeface="Aptos" panose="020B0004020202020204" pitchFamily="34" charset="0"/>
              <a:ea typeface="Aptos" panose="020B0004020202020204" pitchFamily="34" charset="0"/>
              <a:cs typeface="Aptos" panose="020B0004020202020204" pitchFamily="34" charset="0"/>
            </a:endParaRPr>
          </a:p>
          <a:p>
            <a:pPr>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400" b="1" dirty="0">
                <a:latin typeface="Aptos" panose="020B0004020202020204" pitchFamily="34" charset="0"/>
              </a:rPr>
              <a:t>Strong community links;</a:t>
            </a:r>
            <a:r>
              <a:rPr lang="en-GB" sz="1400" dirty="0">
                <a:latin typeface="Aptos" panose="020B0004020202020204" pitchFamily="34" charset="0"/>
              </a:rPr>
              <a:t> forged strong partnerships </a:t>
            </a:r>
            <a:r>
              <a:rPr lang="en-GB" sz="1400" b="1" dirty="0">
                <a:latin typeface="Aptos" panose="020B0004020202020204" pitchFamily="34" charset="0"/>
              </a:rPr>
              <a:t>housing</a:t>
            </a:r>
            <a:r>
              <a:rPr lang="en-GB" sz="1400" dirty="0">
                <a:latin typeface="Aptos" panose="020B0004020202020204" pitchFamily="34" charset="0"/>
              </a:rPr>
              <a:t>, which enables the team to reach individuals who may be harder to identify as being at risk.</a:t>
            </a:r>
          </a:p>
          <a:p>
            <a:pPr marL="285750" indent="-285750">
              <a:buFont typeface="Arial" panose="020B0604020202020204" pitchFamily="34" charset="0"/>
              <a:buChar char="•"/>
            </a:pPr>
            <a:r>
              <a:rPr lang="en-GB" sz="1400" b="1" dirty="0">
                <a:latin typeface="Aptos" panose="020B0004020202020204" pitchFamily="34" charset="0"/>
              </a:rPr>
              <a:t>Holistic assessment of needs; </a:t>
            </a:r>
            <a:r>
              <a:rPr lang="en-GB" sz="1400" dirty="0">
                <a:latin typeface="Aptos" panose="020B0004020202020204" pitchFamily="34" charset="0"/>
              </a:rPr>
              <a:t>are crucial in understanding the full spectrum of needs. This means considering physical, emotional, social, mental, and environmental factors (collaborative MDT). </a:t>
            </a:r>
            <a:r>
              <a:rPr lang="en-GB" sz="1400" b="1" dirty="0"/>
              <a:t>Better coordination of care</a:t>
            </a:r>
            <a:r>
              <a:rPr lang="en-GB" sz="1400" dirty="0"/>
              <a:t>: The complexity of needs, especially for hard-to-engage individuals, is more effectively addressed when professionals from multiple fields work together.</a:t>
            </a:r>
          </a:p>
          <a:p>
            <a:pPr marL="285750" indent="-285750">
              <a:buFont typeface="Arial" panose="020B0604020202020204" pitchFamily="34" charset="0"/>
              <a:buChar char="•"/>
            </a:pPr>
            <a:r>
              <a:rPr lang="en-GB" sz="1400" b="1" dirty="0"/>
              <a:t>Faster identification of unmet needs</a:t>
            </a:r>
            <a:r>
              <a:rPr lang="en-GB" sz="1400" dirty="0"/>
              <a:t>: Teams can provide a range of insights that may be missed by a single agency, improving the overall response.</a:t>
            </a:r>
          </a:p>
          <a:p>
            <a:pPr marL="285750" indent="-285750">
              <a:buFont typeface="Arial" panose="020B0604020202020204" pitchFamily="34" charset="0"/>
              <a:buChar char="•"/>
            </a:pPr>
            <a:r>
              <a:rPr lang="en-GB" sz="1400" b="1" dirty="0">
                <a:latin typeface="Aptos" panose="020B0004020202020204" pitchFamily="34" charset="0"/>
              </a:rPr>
              <a:t>Risk assessment tools; </a:t>
            </a:r>
            <a:r>
              <a:rPr lang="en-GB" sz="1400" dirty="0">
                <a:latin typeface="Aptos" panose="020B0004020202020204" pitchFamily="34" charset="0"/>
              </a:rPr>
              <a:t>to identify both immediate and long-term risks, including </a:t>
            </a:r>
            <a:r>
              <a:rPr lang="en-GB" sz="1400" b="1" dirty="0">
                <a:latin typeface="Aptos" panose="020B0004020202020204" pitchFamily="34" charset="0"/>
              </a:rPr>
              <a:t>self-neglect</a:t>
            </a:r>
            <a:r>
              <a:rPr lang="en-GB" sz="1400" dirty="0">
                <a:latin typeface="Aptos" panose="020B0004020202020204" pitchFamily="34" charset="0"/>
              </a:rPr>
              <a:t>, </a:t>
            </a:r>
            <a:r>
              <a:rPr lang="en-GB" sz="1400" b="1" dirty="0">
                <a:latin typeface="Aptos" panose="020B0004020202020204" pitchFamily="34" charset="0"/>
              </a:rPr>
              <a:t>domestic abuse</a:t>
            </a:r>
            <a:r>
              <a:rPr lang="en-GB" sz="1400" dirty="0">
                <a:latin typeface="Aptos" panose="020B0004020202020204" pitchFamily="34" charset="0"/>
              </a:rPr>
              <a:t>, </a:t>
            </a:r>
            <a:r>
              <a:rPr lang="en-GB" sz="1400" b="1" dirty="0">
                <a:latin typeface="Aptos" panose="020B0004020202020204" pitchFamily="34" charset="0"/>
              </a:rPr>
              <a:t>mental health crises</a:t>
            </a:r>
            <a:r>
              <a:rPr lang="en-GB" sz="1400" dirty="0">
                <a:latin typeface="Aptos" panose="020B0004020202020204" pitchFamily="34" charset="0"/>
              </a:rPr>
              <a:t>, </a:t>
            </a:r>
            <a:r>
              <a:rPr lang="en-GB" sz="1400" b="1" dirty="0">
                <a:latin typeface="Aptos" panose="020B0004020202020204" pitchFamily="34" charset="0"/>
              </a:rPr>
              <a:t>substance misuse</a:t>
            </a:r>
            <a:r>
              <a:rPr lang="en-GB" sz="1400" dirty="0">
                <a:latin typeface="Aptos" panose="020B0004020202020204" pitchFamily="34" charset="0"/>
              </a:rPr>
              <a:t>, and </a:t>
            </a:r>
            <a:r>
              <a:rPr lang="en-GB" sz="1400" b="1" dirty="0">
                <a:latin typeface="Aptos" panose="020B0004020202020204" pitchFamily="34" charset="0"/>
              </a:rPr>
              <a:t>financial exploitation</a:t>
            </a:r>
            <a:r>
              <a:rPr lang="en-GB" sz="1400" dirty="0">
                <a:latin typeface="Aptos" panose="020B0004020202020204" pitchFamily="34" charset="0"/>
              </a:rPr>
              <a:t>.</a:t>
            </a:r>
          </a:p>
          <a:p>
            <a:pPr marL="285750" indent="-285750">
              <a:buFont typeface="Arial" panose="020B0604020202020204" pitchFamily="34" charset="0"/>
              <a:buChar char="•"/>
            </a:pPr>
            <a:r>
              <a:rPr lang="en-GB" sz="1400" dirty="0"/>
              <a:t>Difficulties in getting full cooperation from the individual, especially when they are in denial about their needs or are reluctant to engage. Risk of </a:t>
            </a:r>
            <a:r>
              <a:rPr lang="en-GB" sz="1400" b="1" dirty="0"/>
              <a:t>underestimating</a:t>
            </a:r>
            <a:r>
              <a:rPr lang="en-GB" sz="1400" dirty="0"/>
              <a:t> some areas of risk, especially when a person is reluctant to share information.</a:t>
            </a:r>
            <a:endParaRPr lang="en-GB" sz="1400" dirty="0">
              <a:latin typeface="Aptos" panose="020B0004020202020204" pitchFamily="34" charset="0"/>
            </a:endParaRPr>
          </a:p>
          <a:p>
            <a:pPr marL="285750" indent="-285750">
              <a:buFont typeface="Arial" panose="020B0604020202020204" pitchFamily="34" charset="0"/>
              <a:buChar char="•"/>
            </a:pPr>
            <a:r>
              <a:rPr lang="en-GB" sz="1400" dirty="0">
                <a:latin typeface="Aptos" panose="020B0004020202020204" pitchFamily="34" charset="0"/>
              </a:rPr>
              <a:t>Incorporating the </a:t>
            </a:r>
            <a:r>
              <a:rPr lang="en-GB" sz="1400" b="1" dirty="0">
                <a:latin typeface="Aptos" panose="020B0004020202020204" pitchFamily="34" charset="0"/>
              </a:rPr>
              <a:t>perspectives of informal carers</a:t>
            </a:r>
            <a:r>
              <a:rPr lang="en-GB" sz="1400" dirty="0">
                <a:latin typeface="Aptos" panose="020B0004020202020204" pitchFamily="34" charset="0"/>
              </a:rPr>
              <a:t>, where possible, can also provide important insights into the individual’s needs and preferences.</a:t>
            </a:r>
          </a:p>
          <a:p>
            <a:pPr marL="285750" indent="-285750">
              <a:buFont typeface="Arial" panose="020B0604020202020204" pitchFamily="34" charset="0"/>
              <a:buChar char="•"/>
            </a:pPr>
            <a:r>
              <a:rPr lang="en-GB" sz="1400" b="1" dirty="0">
                <a:latin typeface="Aptos" panose="020B0004020202020204" pitchFamily="34" charset="0"/>
              </a:rPr>
              <a:t>Safeguarding team</a:t>
            </a:r>
            <a:r>
              <a:rPr lang="en-GB" sz="1400" dirty="0">
                <a:latin typeface="Aptos" panose="020B0004020202020204" pitchFamily="34" charset="0"/>
              </a:rPr>
              <a:t>; a process that enables oversight of risk through an multi-disciplinary approach through</a:t>
            </a:r>
            <a:r>
              <a:rPr lang="en-GB" sz="1400" b="1" dirty="0">
                <a:latin typeface="Aptos" panose="020B0004020202020204" pitchFamily="34" charset="0"/>
              </a:rPr>
              <a:t> proportionality</a:t>
            </a:r>
            <a:r>
              <a:rPr lang="en-GB" sz="1400" dirty="0">
                <a:latin typeface="Aptos" panose="020B0004020202020204" pitchFamily="34" charset="0"/>
              </a:rPr>
              <a:t>, whilst creating capacity (</a:t>
            </a:r>
            <a:r>
              <a:rPr lang="en-GB" sz="1400" b="1" dirty="0"/>
              <a:t>Professional burnout</a:t>
            </a:r>
            <a:r>
              <a:rPr lang="en-GB" sz="1400" dirty="0"/>
              <a:t> from prolonged, difficult cases can undermine the consistency needed to build strong relationships). </a:t>
            </a:r>
          </a:p>
          <a:p>
            <a:pPr marL="285750" indent="-285750">
              <a:buFont typeface="Arial" panose="020B0604020202020204" pitchFamily="34" charset="0"/>
              <a:buChar char="•"/>
            </a:pPr>
            <a:r>
              <a:rPr lang="en-GB" sz="1400" dirty="0"/>
              <a:t>A </a:t>
            </a:r>
            <a:r>
              <a:rPr lang="en-GB" sz="1400" b="1" dirty="0"/>
              <a:t>strength based approach</a:t>
            </a:r>
            <a:r>
              <a:rPr lang="en-GB" sz="1400" dirty="0"/>
              <a:t> considers the individual’s </a:t>
            </a:r>
            <a:r>
              <a:rPr lang="en-GB" sz="1400" b="1" dirty="0"/>
              <a:t>values</a:t>
            </a:r>
            <a:r>
              <a:rPr lang="en-GB" sz="1400" dirty="0"/>
              <a:t>, </a:t>
            </a:r>
            <a:r>
              <a:rPr lang="en-GB" sz="1400" b="1" dirty="0"/>
              <a:t>preferences</a:t>
            </a:r>
            <a:r>
              <a:rPr lang="en-GB" sz="1400" dirty="0"/>
              <a:t>, and </a:t>
            </a:r>
            <a:r>
              <a:rPr lang="en-GB" sz="1400" b="1" dirty="0"/>
              <a:t>goals</a:t>
            </a:r>
            <a:r>
              <a:rPr lang="en-GB" sz="1400" dirty="0"/>
              <a:t> rather than just focusing on their deficits or risks. builds upon the person’s existing capabilities, resilience, and support systems, rather than framing them solely as a </a:t>
            </a:r>
            <a:r>
              <a:rPr lang="en-GB" sz="1400" b="1" dirty="0">
                <a:latin typeface="Aptos" panose="020B0004020202020204" pitchFamily="34" charset="0"/>
              </a:rPr>
              <a:t>“problem”</a:t>
            </a:r>
            <a:r>
              <a:rPr lang="en-GB" sz="1400" dirty="0">
                <a:latin typeface="Aptos" panose="020B0004020202020204" pitchFamily="34" charset="0"/>
              </a:rPr>
              <a:t>.</a:t>
            </a:r>
          </a:p>
          <a:p>
            <a:pPr lvl="0"/>
            <a:r>
              <a:rPr lang="en-GB" sz="1400" dirty="0">
                <a:latin typeface="Aptos" panose="020B0004020202020204" pitchFamily="34" charset="0"/>
              </a:rPr>
              <a:t>This approach helps </a:t>
            </a:r>
            <a:r>
              <a:rPr lang="en-GB" sz="1400" b="1" dirty="0">
                <a:latin typeface="Aptos" panose="020B0004020202020204" pitchFamily="34" charset="0"/>
              </a:rPr>
              <a:t>empower individuals</a:t>
            </a:r>
            <a:r>
              <a:rPr lang="en-GB" sz="1400" dirty="0">
                <a:latin typeface="Aptos" panose="020B0004020202020204" pitchFamily="34" charset="0"/>
              </a:rPr>
              <a:t> and reduces resistance to services by acknowledging their </a:t>
            </a:r>
            <a:r>
              <a:rPr lang="en-GB" sz="1400" dirty="0"/>
              <a:t>autonomy and dignity.</a:t>
            </a:r>
          </a:p>
        </p:txBody>
      </p:sp>
    </p:spTree>
    <p:extLst>
      <p:ext uri="{BB962C8B-B14F-4D97-AF65-F5344CB8AC3E}">
        <p14:creationId xmlns:p14="http://schemas.microsoft.com/office/powerpoint/2010/main" val="314253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9583B-1370-204C-E7EA-21DC5F96A0DD}"/>
              </a:ext>
            </a:extLst>
          </p:cNvPr>
          <p:cNvSpPr txBox="1"/>
          <p:nvPr/>
        </p:nvSpPr>
        <p:spPr>
          <a:xfrm>
            <a:off x="208429" y="194983"/>
            <a:ext cx="8633012" cy="6124754"/>
          </a:xfrm>
          <a:prstGeom prst="rect">
            <a:avLst/>
          </a:prstGeom>
          <a:solidFill>
            <a:schemeClr val="bg2"/>
          </a:solidFill>
        </p:spPr>
        <p:txBody>
          <a:bodyPr wrap="square">
            <a:spAutoFit/>
          </a:bodyPr>
          <a:lstStyle/>
          <a:p>
            <a:pPr>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Complex Adult Risk Management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in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Adult Social Care</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focuses on supporting vulnerable adults who face multiple, intersecting risks—whether related to mental health, abuse, substance misuse, or complex family dynamics. The challenge increases significantly when those at risk are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hard to engage</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meaning they might not readily seek help or may actively resist services. These individuals often experience a combination of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social isolation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trauma</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unmet mental health needs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and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chronic care needs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a:t>
            </a:r>
          </a:p>
          <a:p>
            <a:pPr>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Impact on risk and safeguarding; </a:t>
            </a:r>
          </a:p>
          <a:p>
            <a:pPr>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Early Identification of Risks</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Holistic assessments and multi-agency collaboration help uncover hidden or long-term risks like self-neglect, abuse, or exploitation.</a:t>
            </a: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Improved Crisis Prevention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Safety and contingency planning provide structured responses, reducing the likelihood of escalation.</a:t>
            </a: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Enhanced Protection</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Regular case reviews and coordinated care ensure safeguarding measures are timely and appropriate.</a:t>
            </a: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Empowerment Reduces Vulnerability</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Strengths-based and person-centred approaches build resilience, making individuals less susceptible to harm.</a:t>
            </a: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Advocacy Amplifies Voice</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Independent advocates and peer support help ensure individuals’ rights and needs are represented, especially when they can't speak for themselves.</a:t>
            </a: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Valuing practical support</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Phone, charging, personal care accessibility </a:t>
            </a:r>
          </a:p>
          <a:p>
            <a:pPr>
              <a:buNone/>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a:buNone/>
            </a:pPr>
            <a:r>
              <a:rPr lang="en-GB" sz="1400" kern="100" dirty="0">
                <a:effectLst/>
                <a:latin typeface="Aptos" panose="020B0004020202020204" pitchFamily="34" charset="0"/>
                <a:ea typeface="Times New Roman" panose="02020603050405020304" pitchFamily="18" charset="0"/>
                <a:cs typeface="Times New Roman" panose="02020603050405020304" pitchFamily="18" charset="0"/>
              </a:rPr>
              <a:t>Ongoing Challenges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Times New Roman" panose="02020603050405020304" pitchFamily="18" charset="0"/>
                <a:cs typeface="Times New Roman" panose="02020603050405020304" pitchFamily="18" charset="0"/>
              </a:rPr>
              <a:t>Hidden Risks</a:t>
            </a:r>
            <a:r>
              <a:rPr lang="en-GB" sz="1400" kern="100" dirty="0">
                <a:effectLst/>
                <a:latin typeface="Aptos" panose="020B0004020202020204" pitchFamily="34" charset="0"/>
                <a:ea typeface="Times New Roman" panose="02020603050405020304" pitchFamily="18" charset="0"/>
                <a:cs typeface="Times New Roman" panose="02020603050405020304" pitchFamily="18" charset="0"/>
              </a:rPr>
              <a:t>: Individuals who are reluctant to engage may withhold critical information, leading to underestimation of safeguarding concerns.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Times New Roman" panose="02020603050405020304" pitchFamily="18" charset="0"/>
                <a:cs typeface="Times New Roman" panose="02020603050405020304" pitchFamily="18" charset="0"/>
              </a:rPr>
              <a:t>Inter-agency Barriers</a:t>
            </a:r>
            <a:r>
              <a:rPr lang="en-GB" sz="1400" kern="100" dirty="0">
                <a:effectLst/>
                <a:latin typeface="Aptos" panose="020B0004020202020204" pitchFamily="34" charset="0"/>
                <a:ea typeface="Times New Roman" panose="02020603050405020304" pitchFamily="18" charset="0"/>
                <a:cs typeface="Times New Roman" panose="02020603050405020304" pitchFamily="18" charset="0"/>
              </a:rPr>
              <a:t>: Disagreements or poor data-sharing between agencies can delay protective actions.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Times New Roman" panose="02020603050405020304" pitchFamily="18" charset="0"/>
                <a:cs typeface="Times New Roman" panose="02020603050405020304" pitchFamily="18" charset="0"/>
              </a:rPr>
              <a:t>Digital Exclusion</a:t>
            </a:r>
            <a:r>
              <a:rPr lang="en-GB" sz="1400" kern="100" dirty="0">
                <a:effectLst/>
                <a:latin typeface="Aptos" panose="020B0004020202020204" pitchFamily="34" charset="0"/>
                <a:ea typeface="Times New Roman" panose="02020603050405020304" pitchFamily="18" charset="0"/>
                <a:cs typeface="Times New Roman" panose="02020603050405020304" pitchFamily="18" charset="0"/>
              </a:rPr>
              <a:t>: Vulnerable individuals without access or skills may miss out on tech-based safeguarding solutions.</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400" b="1" kern="100" dirty="0">
                <a:effectLst/>
                <a:latin typeface="Aptos" panose="020B0004020202020204" pitchFamily="34" charset="0"/>
                <a:ea typeface="Times New Roman" panose="02020603050405020304" pitchFamily="18" charset="0"/>
                <a:cs typeface="Times New Roman" panose="02020603050405020304" pitchFamily="18" charset="0"/>
              </a:rPr>
              <a:t>Complex Mental Health Needs</a:t>
            </a:r>
            <a:r>
              <a:rPr lang="en-GB" sz="1400" kern="100" dirty="0">
                <a:effectLst/>
                <a:latin typeface="Aptos" panose="020B0004020202020204" pitchFamily="34" charset="0"/>
                <a:ea typeface="Times New Roman" panose="02020603050405020304" pitchFamily="18" charset="0"/>
                <a:cs typeface="Times New Roman" panose="02020603050405020304" pitchFamily="18" charset="0"/>
              </a:rPr>
              <a:t>: These can obscure risk factors and make safety planning more difficult.</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5810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7B0771-8B3E-D281-D516-F2D7DF495302}"/>
              </a:ext>
            </a:extLst>
          </p:cNvPr>
          <p:cNvPicPr>
            <a:picLocks noChangeAspect="1"/>
          </p:cNvPicPr>
          <p:nvPr/>
        </p:nvPicPr>
        <p:blipFill>
          <a:blip r:embed="rId2"/>
          <a:stretch>
            <a:fillRect/>
          </a:stretch>
        </p:blipFill>
        <p:spPr>
          <a:xfrm>
            <a:off x="0" y="416860"/>
            <a:ext cx="9072283" cy="6044452"/>
          </a:xfrm>
          <a:prstGeom prst="rect">
            <a:avLst/>
          </a:prstGeom>
        </p:spPr>
      </p:pic>
    </p:spTree>
    <p:extLst>
      <p:ext uri="{BB962C8B-B14F-4D97-AF65-F5344CB8AC3E}">
        <p14:creationId xmlns:p14="http://schemas.microsoft.com/office/powerpoint/2010/main" val="183575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E88A-3208-7F04-5CAA-E59CC0DAF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F5DCE-7B1D-DE30-D918-1356C6B274B7}"/>
              </a:ext>
            </a:extLst>
          </p:cNvPr>
          <p:cNvSpPr>
            <a:spLocks noGrp="1"/>
          </p:cNvSpPr>
          <p:nvPr>
            <p:ph type="title"/>
          </p:nvPr>
        </p:nvSpPr>
        <p:spPr>
          <a:xfrm>
            <a:off x="252522" y="998902"/>
            <a:ext cx="6920066" cy="528638"/>
          </a:xfrm>
        </p:spPr>
        <p:txBody>
          <a:bodyPr>
            <a:normAutofit/>
          </a:bodyPr>
          <a:lstStyle/>
          <a:p>
            <a:r>
              <a:rPr lang="en-GB" sz="2400" b="1">
                <a:solidFill>
                  <a:schemeClr val="tx2"/>
                </a:solidFill>
                <a:latin typeface="Aptos Black" panose="020B0004020202020204" pitchFamily="34" charset="0"/>
              </a:rPr>
              <a:t>What is the purpose of the CARM framework?</a:t>
            </a:r>
          </a:p>
        </p:txBody>
      </p:sp>
      <p:sp>
        <p:nvSpPr>
          <p:cNvPr id="5" name="Content Placeholder 2">
            <a:extLst>
              <a:ext uri="{FF2B5EF4-FFF2-40B4-BE49-F238E27FC236}">
                <a16:creationId xmlns:a16="http://schemas.microsoft.com/office/drawing/2014/main" id="{002F96F3-A777-8544-91DC-D2B4A73444B0}"/>
              </a:ext>
            </a:extLst>
          </p:cNvPr>
          <p:cNvSpPr txBox="1">
            <a:spLocks/>
          </p:cNvSpPr>
          <p:nvPr/>
        </p:nvSpPr>
        <p:spPr>
          <a:xfrm>
            <a:off x="441695" y="1706635"/>
            <a:ext cx="7636904" cy="3441584"/>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spcBef>
                <a:spcPts val="750"/>
              </a:spcBef>
              <a:buNone/>
            </a:pPr>
            <a:r>
              <a:rPr lang="en-GB" sz="2100">
                <a:solidFill>
                  <a:prstClr val="black"/>
                </a:solidFill>
                <a:latin typeface="Aptos" panose="020B0004020202020204" pitchFamily="34" charset="0"/>
                <a:cs typeface="Calibri" panose="020F0502020204030204" pitchFamily="34" charset="0"/>
              </a:rPr>
              <a:t>The CARM framework is a Local Safeguarding Adult Board approach that brings together professionals from health, social care, the police, housing and other agencies/organisations. This also includes the adult, family members and friends who have a legitimate relationship with the adult. </a:t>
            </a:r>
          </a:p>
          <a:p>
            <a:pPr marL="0" indent="0" algn="just" defTabSz="685800">
              <a:spcBef>
                <a:spcPts val="750"/>
              </a:spcBef>
              <a:buNone/>
            </a:pPr>
            <a:endParaRPr lang="en-GB" sz="2100">
              <a:solidFill>
                <a:prstClr val="black"/>
              </a:solidFill>
              <a:latin typeface="Aptos" panose="020B0004020202020204" pitchFamily="34" charset="0"/>
              <a:cs typeface="Calibri" panose="020F0502020204030204" pitchFamily="34" charset="0"/>
            </a:endParaRPr>
          </a:p>
          <a:p>
            <a:pPr marL="0" indent="0" algn="just" defTabSz="685800">
              <a:spcBef>
                <a:spcPts val="750"/>
              </a:spcBef>
              <a:buNone/>
            </a:pPr>
            <a:r>
              <a:rPr lang="en-GB" sz="2100">
                <a:solidFill>
                  <a:prstClr val="black"/>
                </a:solidFill>
                <a:latin typeface="Aptos" panose="020B0004020202020204" pitchFamily="34" charset="0"/>
                <a:cs typeface="Calibri" panose="020F0502020204030204" pitchFamily="34" charset="0"/>
              </a:rPr>
              <a:t>This framework will be useful to professionals working with Adults who are experiencing a high level of risk from events and circumstances that result in risk of harm to them.</a:t>
            </a:r>
          </a:p>
          <a:p>
            <a:pPr marL="0" indent="0" algn="just" defTabSz="685800">
              <a:spcBef>
                <a:spcPts val="750"/>
              </a:spcBef>
              <a:buNone/>
            </a:pPr>
            <a:endParaRPr lang="en-GB" sz="2100">
              <a:solidFill>
                <a:prstClr val="black"/>
              </a:solidFill>
              <a:latin typeface="Aptos" panose="020B0004020202020204" pitchFamily="34" charset="0"/>
              <a:cs typeface="Calibri" panose="020F0502020204030204" pitchFamily="34" charset="0"/>
            </a:endParaRPr>
          </a:p>
          <a:p>
            <a:pPr marL="0" indent="0" algn="just" defTabSz="685800">
              <a:spcBef>
                <a:spcPts val="750"/>
              </a:spcBef>
              <a:buNone/>
            </a:pPr>
            <a:r>
              <a:rPr lang="en-GB" sz="2100">
                <a:solidFill>
                  <a:prstClr val="black"/>
                </a:solidFill>
                <a:latin typeface="Aptos" panose="020B0004020202020204" pitchFamily="34" charset="0"/>
                <a:cs typeface="Calibri" panose="020F0502020204030204" pitchFamily="34" charset="0"/>
              </a:rPr>
              <a:t>CARM should not be overused.</a:t>
            </a:r>
          </a:p>
          <a:p>
            <a:pPr marL="0" indent="0" algn="just" defTabSz="685800">
              <a:spcBef>
                <a:spcPts val="750"/>
              </a:spcBef>
              <a:buNone/>
            </a:pPr>
            <a:endParaRPr lang="en-GB" sz="2100">
              <a:solidFill>
                <a:prstClr val="black"/>
              </a:solidFill>
              <a:latin typeface="Aptos" panose="020B0004020202020204" pitchFamily="34" charset="0"/>
              <a:cs typeface="Calibri" panose="020F0502020204030204" pitchFamily="34" charset="0"/>
            </a:endParaRPr>
          </a:p>
          <a:p>
            <a:pPr marL="0" indent="0" algn="just"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a:solidFill>
                <a:prstClr val="black"/>
              </a:solidFill>
              <a:latin typeface="Aptos"/>
              <a:cs typeface="Calibri"/>
            </a:endParaRPr>
          </a:p>
        </p:txBody>
      </p:sp>
      <p:pic>
        <p:nvPicPr>
          <p:cNvPr id="9" name="Picture 8" descr="A group of people with colorful circles&#10;&#10;Description automatically generated">
            <a:extLst>
              <a:ext uri="{FF2B5EF4-FFF2-40B4-BE49-F238E27FC236}">
                <a16:creationId xmlns:a16="http://schemas.microsoft.com/office/drawing/2014/main" id="{F0048371-0F89-4144-D837-54973EA05F7B}"/>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865" t="2015" r="3440" b="2958"/>
          <a:stretch/>
        </p:blipFill>
        <p:spPr bwMode="auto">
          <a:xfrm>
            <a:off x="8073094" y="900114"/>
            <a:ext cx="949463" cy="863148"/>
          </a:xfrm>
          <a:prstGeom prst="rect">
            <a:avLst/>
          </a:prstGeom>
          <a:noFill/>
          <a:ln>
            <a:noFill/>
          </a:ln>
        </p:spPr>
      </p:pic>
      <p:grpSp>
        <p:nvGrpSpPr>
          <p:cNvPr id="3" name="Group 2">
            <a:extLst>
              <a:ext uri="{FF2B5EF4-FFF2-40B4-BE49-F238E27FC236}">
                <a16:creationId xmlns:a16="http://schemas.microsoft.com/office/drawing/2014/main" id="{8D2C1E55-A864-4B5D-F746-584BB8971AF2}"/>
              </a:ext>
            </a:extLst>
          </p:cNvPr>
          <p:cNvGrpSpPr/>
          <p:nvPr/>
        </p:nvGrpSpPr>
        <p:grpSpPr>
          <a:xfrm>
            <a:off x="30469" y="5234084"/>
            <a:ext cx="9161624" cy="765699"/>
            <a:chOff x="40624" y="5835779"/>
            <a:chExt cx="12215499" cy="1020932"/>
          </a:xfrm>
        </p:grpSpPr>
        <p:pic>
          <p:nvPicPr>
            <p:cNvPr id="4" name="Picture 3">
              <a:extLst>
                <a:ext uri="{FF2B5EF4-FFF2-40B4-BE49-F238E27FC236}">
                  <a16:creationId xmlns:a16="http://schemas.microsoft.com/office/drawing/2014/main" id="{4BA9E884-A2D4-24FE-8C28-0AB2952ACBB4}"/>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6" name="Picture 5">
              <a:extLst>
                <a:ext uri="{FF2B5EF4-FFF2-40B4-BE49-F238E27FC236}">
                  <a16:creationId xmlns:a16="http://schemas.microsoft.com/office/drawing/2014/main" id="{B600D466-11C5-36E4-9167-83CA364EC71F}"/>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7" name="Picture 6">
              <a:extLst>
                <a:ext uri="{FF2B5EF4-FFF2-40B4-BE49-F238E27FC236}">
                  <a16:creationId xmlns:a16="http://schemas.microsoft.com/office/drawing/2014/main" id="{9A9BE08B-3B38-250D-C384-8282AA441766}"/>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8" name="Picture 7">
              <a:extLst>
                <a:ext uri="{FF2B5EF4-FFF2-40B4-BE49-F238E27FC236}">
                  <a16:creationId xmlns:a16="http://schemas.microsoft.com/office/drawing/2014/main" id="{0C302C4C-3A25-B192-BF44-84187F3667B9}"/>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0" name="Picture 9">
              <a:extLst>
                <a:ext uri="{FF2B5EF4-FFF2-40B4-BE49-F238E27FC236}">
                  <a16:creationId xmlns:a16="http://schemas.microsoft.com/office/drawing/2014/main" id="{ED5FCFE7-80FB-0E1D-624D-E5A4F78EB56C}"/>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1" name="Picture 10">
              <a:extLst>
                <a:ext uri="{FF2B5EF4-FFF2-40B4-BE49-F238E27FC236}">
                  <a16:creationId xmlns:a16="http://schemas.microsoft.com/office/drawing/2014/main" id="{709EBC5E-29B1-E512-F11B-186FF458D6AC}"/>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2" name="Picture 11">
              <a:extLst>
                <a:ext uri="{FF2B5EF4-FFF2-40B4-BE49-F238E27FC236}">
                  <a16:creationId xmlns:a16="http://schemas.microsoft.com/office/drawing/2014/main" id="{FE40FCDB-D20A-A024-C825-00C961C59E93}"/>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3" name="Picture 12">
              <a:extLst>
                <a:ext uri="{FF2B5EF4-FFF2-40B4-BE49-F238E27FC236}">
                  <a16:creationId xmlns:a16="http://schemas.microsoft.com/office/drawing/2014/main" id="{4A63A215-FC2C-8819-8738-F7549F505D85}"/>
                </a:ext>
              </a:extLst>
            </p:cNvPr>
            <p:cNvPicPr>
              <a:picLocks noChangeAspect="1"/>
            </p:cNvPicPr>
            <p:nvPr/>
          </p:nvPicPr>
          <p:blipFill>
            <a:blip r:embed="rId11"/>
            <a:stretch>
              <a:fillRect/>
            </a:stretch>
          </p:blipFill>
          <p:spPr>
            <a:xfrm>
              <a:off x="40624" y="5835779"/>
              <a:ext cx="913550" cy="1020932"/>
            </a:xfrm>
            <a:prstGeom prst="rect">
              <a:avLst/>
            </a:prstGeom>
          </p:spPr>
        </p:pic>
      </p:grpSp>
    </p:spTree>
    <p:extLst>
      <p:ext uri="{BB962C8B-B14F-4D97-AF65-F5344CB8AC3E}">
        <p14:creationId xmlns:p14="http://schemas.microsoft.com/office/powerpoint/2010/main" val="336929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E88A-3208-7F04-5CAA-E59CC0DAF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F5DCE-7B1D-DE30-D918-1356C6B274B7}"/>
              </a:ext>
            </a:extLst>
          </p:cNvPr>
          <p:cNvSpPr>
            <a:spLocks noGrp="1"/>
          </p:cNvSpPr>
          <p:nvPr>
            <p:ph type="title"/>
          </p:nvPr>
        </p:nvSpPr>
        <p:spPr>
          <a:xfrm>
            <a:off x="233647" y="910845"/>
            <a:ext cx="6920066" cy="385366"/>
          </a:xfrm>
        </p:spPr>
        <p:txBody>
          <a:bodyPr>
            <a:normAutofit fontScale="90000"/>
          </a:bodyPr>
          <a:lstStyle/>
          <a:p>
            <a:r>
              <a:rPr lang="en-GB" sz="2400" b="1">
                <a:solidFill>
                  <a:schemeClr val="tx2"/>
                </a:solidFill>
                <a:latin typeface="Aptos Black" panose="020B0004020202020204" pitchFamily="34" charset="0"/>
              </a:rPr>
              <a:t>CARM criteria</a:t>
            </a:r>
          </a:p>
        </p:txBody>
      </p:sp>
      <p:sp>
        <p:nvSpPr>
          <p:cNvPr id="5" name="Content Placeholder 2">
            <a:extLst>
              <a:ext uri="{FF2B5EF4-FFF2-40B4-BE49-F238E27FC236}">
                <a16:creationId xmlns:a16="http://schemas.microsoft.com/office/drawing/2014/main" id="{002F96F3-A777-8544-91DC-D2B4A73444B0}"/>
              </a:ext>
            </a:extLst>
          </p:cNvPr>
          <p:cNvSpPr txBox="1">
            <a:spLocks/>
          </p:cNvSpPr>
          <p:nvPr/>
        </p:nvSpPr>
        <p:spPr>
          <a:xfrm>
            <a:off x="441695" y="1917628"/>
            <a:ext cx="7636904" cy="323059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a:solidFill>
                <a:prstClr val="black"/>
              </a:solidFill>
              <a:latin typeface="Aptos"/>
              <a:cs typeface="Calibri"/>
            </a:endParaRPr>
          </a:p>
        </p:txBody>
      </p:sp>
      <p:pic>
        <p:nvPicPr>
          <p:cNvPr id="9" name="Picture 8" descr="A group of people with colorful circles&#10;&#10;Description automatically generated">
            <a:extLst>
              <a:ext uri="{FF2B5EF4-FFF2-40B4-BE49-F238E27FC236}">
                <a16:creationId xmlns:a16="http://schemas.microsoft.com/office/drawing/2014/main" id="{F0048371-0F89-4144-D837-54973EA05F7B}"/>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865" t="2015" r="3440" b="2958"/>
          <a:stretch/>
        </p:blipFill>
        <p:spPr bwMode="auto">
          <a:xfrm>
            <a:off x="8475094" y="895428"/>
            <a:ext cx="586458" cy="533143"/>
          </a:xfrm>
          <a:prstGeom prst="rect">
            <a:avLst/>
          </a:prstGeom>
          <a:noFill/>
          <a:ln>
            <a:noFill/>
          </a:ln>
        </p:spPr>
      </p:pic>
      <p:grpSp>
        <p:nvGrpSpPr>
          <p:cNvPr id="3" name="Group 2">
            <a:extLst>
              <a:ext uri="{FF2B5EF4-FFF2-40B4-BE49-F238E27FC236}">
                <a16:creationId xmlns:a16="http://schemas.microsoft.com/office/drawing/2014/main" id="{8D2C1E55-A864-4B5D-F746-584BB8971AF2}"/>
              </a:ext>
            </a:extLst>
          </p:cNvPr>
          <p:cNvGrpSpPr/>
          <p:nvPr/>
        </p:nvGrpSpPr>
        <p:grpSpPr>
          <a:xfrm>
            <a:off x="30469" y="5234084"/>
            <a:ext cx="9161624" cy="765699"/>
            <a:chOff x="40624" y="5835779"/>
            <a:chExt cx="12215499" cy="1020932"/>
          </a:xfrm>
        </p:grpSpPr>
        <p:pic>
          <p:nvPicPr>
            <p:cNvPr id="4" name="Picture 3">
              <a:extLst>
                <a:ext uri="{FF2B5EF4-FFF2-40B4-BE49-F238E27FC236}">
                  <a16:creationId xmlns:a16="http://schemas.microsoft.com/office/drawing/2014/main" id="{4BA9E884-A2D4-24FE-8C28-0AB2952ACBB4}"/>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6" name="Picture 5">
              <a:extLst>
                <a:ext uri="{FF2B5EF4-FFF2-40B4-BE49-F238E27FC236}">
                  <a16:creationId xmlns:a16="http://schemas.microsoft.com/office/drawing/2014/main" id="{B600D466-11C5-36E4-9167-83CA364EC71F}"/>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7" name="Picture 6">
              <a:extLst>
                <a:ext uri="{FF2B5EF4-FFF2-40B4-BE49-F238E27FC236}">
                  <a16:creationId xmlns:a16="http://schemas.microsoft.com/office/drawing/2014/main" id="{9A9BE08B-3B38-250D-C384-8282AA441766}"/>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8" name="Picture 7">
              <a:extLst>
                <a:ext uri="{FF2B5EF4-FFF2-40B4-BE49-F238E27FC236}">
                  <a16:creationId xmlns:a16="http://schemas.microsoft.com/office/drawing/2014/main" id="{0C302C4C-3A25-B192-BF44-84187F3667B9}"/>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0" name="Picture 9">
              <a:extLst>
                <a:ext uri="{FF2B5EF4-FFF2-40B4-BE49-F238E27FC236}">
                  <a16:creationId xmlns:a16="http://schemas.microsoft.com/office/drawing/2014/main" id="{ED5FCFE7-80FB-0E1D-624D-E5A4F78EB56C}"/>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1" name="Picture 10">
              <a:extLst>
                <a:ext uri="{FF2B5EF4-FFF2-40B4-BE49-F238E27FC236}">
                  <a16:creationId xmlns:a16="http://schemas.microsoft.com/office/drawing/2014/main" id="{709EBC5E-29B1-E512-F11B-186FF458D6AC}"/>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2" name="Picture 11">
              <a:extLst>
                <a:ext uri="{FF2B5EF4-FFF2-40B4-BE49-F238E27FC236}">
                  <a16:creationId xmlns:a16="http://schemas.microsoft.com/office/drawing/2014/main" id="{FE40FCDB-D20A-A024-C825-00C961C59E93}"/>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3" name="Picture 12">
              <a:extLst>
                <a:ext uri="{FF2B5EF4-FFF2-40B4-BE49-F238E27FC236}">
                  <a16:creationId xmlns:a16="http://schemas.microsoft.com/office/drawing/2014/main" id="{4A63A215-FC2C-8819-8738-F7549F505D85}"/>
                </a:ext>
              </a:extLst>
            </p:cNvPr>
            <p:cNvPicPr>
              <a:picLocks noChangeAspect="1"/>
            </p:cNvPicPr>
            <p:nvPr/>
          </p:nvPicPr>
          <p:blipFill>
            <a:blip r:embed="rId11"/>
            <a:stretch>
              <a:fillRect/>
            </a:stretch>
          </p:blipFill>
          <p:spPr>
            <a:xfrm>
              <a:off x="40624" y="5835779"/>
              <a:ext cx="913550" cy="1020932"/>
            </a:xfrm>
            <a:prstGeom prst="rect">
              <a:avLst/>
            </a:prstGeom>
          </p:spPr>
        </p:pic>
      </p:grpSp>
      <p:graphicFrame>
        <p:nvGraphicFramePr>
          <p:cNvPr id="14" name="Table 13">
            <a:extLst>
              <a:ext uri="{FF2B5EF4-FFF2-40B4-BE49-F238E27FC236}">
                <a16:creationId xmlns:a16="http://schemas.microsoft.com/office/drawing/2014/main" id="{4FA9DE30-9FD5-D600-276F-3E726A1D2CFB}"/>
              </a:ext>
            </a:extLst>
          </p:cNvPr>
          <p:cNvGraphicFramePr>
            <a:graphicFrameLocks noGrp="1"/>
          </p:cNvGraphicFramePr>
          <p:nvPr/>
        </p:nvGraphicFramePr>
        <p:xfrm>
          <a:off x="505177" y="1296211"/>
          <a:ext cx="7895546" cy="4033567"/>
        </p:xfrm>
        <a:graphic>
          <a:graphicData uri="http://schemas.openxmlformats.org/drawingml/2006/table">
            <a:tbl>
              <a:tblPr firstRow="1" firstCol="1" bandRow="1">
                <a:tableStyleId>{5C22544A-7EE6-4342-B048-85BDC9FD1C3A}</a:tableStyleId>
              </a:tblPr>
              <a:tblGrid>
                <a:gridCol w="7895546">
                  <a:extLst>
                    <a:ext uri="{9D8B030D-6E8A-4147-A177-3AD203B41FA5}">
                      <a16:colId xmlns:a16="http://schemas.microsoft.com/office/drawing/2014/main" val="336398163"/>
                    </a:ext>
                  </a:extLst>
                </a:gridCol>
              </a:tblGrid>
              <a:tr h="485926">
                <a:tc>
                  <a:txBody>
                    <a:bodyPr/>
                    <a:lstStyle/>
                    <a:p>
                      <a:pPr marL="499110" marR="0" lvl="0" indent="-228600" algn="ctr" defTabSz="914400" rtl="0" eaLnBrk="1" fontAlgn="auto" latinLnBrk="0" hangingPunct="1">
                        <a:lnSpc>
                          <a:spcPct val="100000"/>
                        </a:lnSpc>
                        <a:spcBef>
                          <a:spcPts val="0"/>
                        </a:spcBef>
                        <a:spcAft>
                          <a:spcPts val="0"/>
                        </a:spcAft>
                        <a:buClrTx/>
                        <a:buSzTx/>
                        <a:buFontTx/>
                        <a:buNone/>
                        <a:tabLst/>
                        <a:defRPr/>
                      </a:pPr>
                      <a:r>
                        <a:rPr lang="en-GB" sz="2100" b="0" kern="100">
                          <a:solidFill>
                            <a:schemeClr val="bg2">
                              <a:lumMod val="10000"/>
                            </a:schemeClr>
                          </a:solidFill>
                          <a:effectLst/>
                        </a:rPr>
                        <a:t>The s42 duty DOES NOT apply. </a:t>
                      </a:r>
                      <a:endParaRPr lang="en-GB" sz="2100" b="0" kern="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3700679882"/>
                  </a:ext>
                </a:extLst>
              </a:tr>
              <a:tr h="1600200">
                <a:tc>
                  <a:txBody>
                    <a:bodyPr/>
                    <a:lstStyle/>
                    <a:p>
                      <a:pPr marL="499110" indent="-228600" algn="ctr"/>
                      <a:r>
                        <a:rPr lang="en-GB" sz="2100" b="0" kern="100">
                          <a:solidFill>
                            <a:schemeClr val="bg2">
                              <a:lumMod val="10000"/>
                            </a:schemeClr>
                          </a:solidFill>
                          <a:effectLst/>
                        </a:rPr>
                        <a:t>There is a risk of serious harm (physical or psychological) which is life-threatening and/or traumatic, and which is viewed to be imminent or very likely to occur, or death  or due to non-engagement with services and they do not meet the criteria for a safeguarding referral; </a:t>
                      </a:r>
                      <a:r>
                        <a:rPr lang="en-GB" sz="2100" b="0" kern="100">
                          <a:solidFill>
                            <a:schemeClr val="bg2">
                              <a:lumMod val="10000"/>
                            </a:schemeClr>
                          </a:solidFill>
                          <a:effectLst/>
                          <a:highlight>
                            <a:srgbClr val="FFFF00"/>
                          </a:highlight>
                        </a:rPr>
                        <a:t>OR </a:t>
                      </a:r>
                      <a:endParaRPr lang="en-GB" sz="2100" b="0" kern="100">
                        <a:solidFill>
                          <a:schemeClr val="bg2">
                            <a:lumMod val="1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D1D8EB"/>
                    </a:solidFill>
                  </a:tcPr>
                </a:tc>
                <a:extLst>
                  <a:ext uri="{0D108BD9-81ED-4DB2-BD59-A6C34878D82A}">
                    <a16:rowId xmlns:a16="http://schemas.microsoft.com/office/drawing/2014/main" val="571125928"/>
                  </a:ext>
                </a:extLst>
              </a:tr>
              <a:tr h="960120">
                <a:tc>
                  <a:txBody>
                    <a:bodyPr/>
                    <a:lstStyle/>
                    <a:p>
                      <a:pPr algn="ctr"/>
                      <a:r>
                        <a:rPr lang="en-GB" sz="2100" b="0" kern="100">
                          <a:solidFill>
                            <a:schemeClr val="bg2">
                              <a:lumMod val="10000"/>
                            </a:schemeClr>
                          </a:solidFill>
                          <a:effectLst/>
                        </a:rPr>
                        <a:t>There is the potential of death and or life changing injuries and/or a potential risk to the health</a:t>
                      </a:r>
                    </a:p>
                    <a:p>
                      <a:pPr algn="ctr"/>
                      <a:r>
                        <a:rPr lang="en-GB" sz="2100" b="0" kern="100">
                          <a:solidFill>
                            <a:schemeClr val="bg2">
                              <a:lumMod val="10000"/>
                            </a:schemeClr>
                          </a:solidFill>
                          <a:effectLst/>
                        </a:rPr>
                        <a:t>and safety of others. </a:t>
                      </a:r>
                      <a:endParaRPr lang="en-GB" sz="2100" b="0" kern="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3716600054"/>
                  </a:ext>
                </a:extLst>
              </a:tr>
              <a:tr h="347241">
                <a:tc>
                  <a:txBody>
                    <a:bodyPr/>
                    <a:lstStyle/>
                    <a:p>
                      <a:pPr marL="499110" indent="-228600" algn="ctr"/>
                      <a:r>
                        <a:rPr lang="en-GB" sz="2100" b="0" kern="100">
                          <a:solidFill>
                            <a:schemeClr val="bg2">
                              <a:lumMod val="10000"/>
                            </a:schemeClr>
                          </a:solidFill>
                          <a:effectLst/>
                        </a:rPr>
                        <a:t>There is a high level of concern from partner agencies.</a:t>
                      </a:r>
                      <a:endParaRPr lang="en-GB" sz="2100" b="0" kern="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D1D8EB"/>
                    </a:solidFill>
                  </a:tcPr>
                </a:tc>
                <a:extLst>
                  <a:ext uri="{0D108BD9-81ED-4DB2-BD59-A6C34878D82A}">
                    <a16:rowId xmlns:a16="http://schemas.microsoft.com/office/drawing/2014/main" val="3817998657"/>
                  </a:ext>
                </a:extLst>
              </a:tr>
              <a:tr h="640080">
                <a:tc>
                  <a:txBody>
                    <a:bodyPr/>
                    <a:lstStyle/>
                    <a:p>
                      <a:pPr marL="499110" marR="0" lvl="0" indent="-228600" algn="ctr" defTabSz="914400" rtl="0" eaLnBrk="1" fontAlgn="auto" latinLnBrk="0" hangingPunct="1">
                        <a:lnSpc>
                          <a:spcPct val="100000"/>
                        </a:lnSpc>
                        <a:spcBef>
                          <a:spcPts val="0"/>
                        </a:spcBef>
                        <a:spcAft>
                          <a:spcPts val="0"/>
                        </a:spcAft>
                        <a:buClrTx/>
                        <a:buSzTx/>
                        <a:buFontTx/>
                        <a:buNone/>
                        <a:tabLst/>
                        <a:defRPr/>
                      </a:pPr>
                      <a:r>
                        <a:rPr lang="en-GB" sz="2100" b="0" kern="100">
                          <a:solidFill>
                            <a:schemeClr val="bg2">
                              <a:lumMod val="10000"/>
                            </a:schemeClr>
                          </a:solidFill>
                          <a:effectLst/>
                        </a:rPr>
                        <a:t>The adult has the mental capacity to make decisions and choices about their life.</a:t>
                      </a:r>
                      <a:endParaRPr lang="en-GB" sz="2100" b="0" kern="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1893831902"/>
                  </a:ext>
                </a:extLst>
              </a:tr>
            </a:tbl>
          </a:graphicData>
        </a:graphic>
      </p:graphicFrame>
    </p:spTree>
    <p:extLst>
      <p:ext uri="{BB962C8B-B14F-4D97-AF65-F5344CB8AC3E}">
        <p14:creationId xmlns:p14="http://schemas.microsoft.com/office/powerpoint/2010/main" val="149989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5A2D-1357-B5FD-1ECC-C9FACB3BC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83A27-D7C7-55AB-7903-EB300EA52DAB}"/>
              </a:ext>
            </a:extLst>
          </p:cNvPr>
          <p:cNvSpPr>
            <a:spLocks noGrp="1"/>
          </p:cNvSpPr>
          <p:nvPr>
            <p:ph type="title"/>
          </p:nvPr>
        </p:nvSpPr>
        <p:spPr>
          <a:xfrm>
            <a:off x="252522" y="998902"/>
            <a:ext cx="7637324" cy="528638"/>
          </a:xfrm>
        </p:spPr>
        <p:txBody>
          <a:bodyPr>
            <a:normAutofit/>
          </a:bodyPr>
          <a:lstStyle/>
          <a:p>
            <a:r>
              <a:rPr lang="en-GB" sz="2400" b="1">
                <a:solidFill>
                  <a:schemeClr val="tx2"/>
                </a:solidFill>
                <a:latin typeface="Aptos Black" panose="020B0004020202020204" pitchFamily="34" charset="0"/>
              </a:rPr>
              <a:t>Do you need consent from the adult?</a:t>
            </a:r>
          </a:p>
        </p:txBody>
      </p:sp>
      <p:sp>
        <p:nvSpPr>
          <p:cNvPr id="5" name="Content Placeholder 2">
            <a:extLst>
              <a:ext uri="{FF2B5EF4-FFF2-40B4-BE49-F238E27FC236}">
                <a16:creationId xmlns:a16="http://schemas.microsoft.com/office/drawing/2014/main" id="{68312A44-CDC6-C4E3-F5FC-AFF6358F54D5}"/>
              </a:ext>
            </a:extLst>
          </p:cNvPr>
          <p:cNvSpPr txBox="1">
            <a:spLocks/>
          </p:cNvSpPr>
          <p:nvPr/>
        </p:nvSpPr>
        <p:spPr>
          <a:xfrm>
            <a:off x="373049" y="1820900"/>
            <a:ext cx="7951491" cy="2453683"/>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GB" sz="2100">
                <a:solidFill>
                  <a:prstClr val="black"/>
                </a:solidFill>
                <a:latin typeface="Aptos" panose="020B0004020202020204" pitchFamily="34" charset="0"/>
                <a:cs typeface="Calibri" panose="020F0502020204030204" pitchFamily="34" charset="0"/>
              </a:rPr>
              <a:t>The adult and their representatives should be invited to the meeting, where possible.</a:t>
            </a:r>
          </a:p>
          <a:p>
            <a:pPr marL="171450" indent="-171450" defTabSz="685800">
              <a:spcBef>
                <a:spcPts val="750"/>
              </a:spcBef>
            </a:pPr>
            <a:endParaRPr lang="en-GB" sz="2100">
              <a:solidFill>
                <a:prstClr val="black"/>
              </a:solidFill>
              <a:latin typeface="Aptos" panose="020B0004020202020204" pitchFamily="34" charset="0"/>
              <a:cs typeface="Calibri" panose="020F0502020204030204" pitchFamily="34" charset="0"/>
            </a:endParaRPr>
          </a:p>
          <a:p>
            <a:pPr marL="171450" indent="-171450" defTabSz="685800">
              <a:spcBef>
                <a:spcPts val="750"/>
              </a:spcBef>
            </a:pPr>
            <a:r>
              <a:rPr lang="en-GB" sz="2100">
                <a:solidFill>
                  <a:prstClr val="black"/>
                </a:solidFill>
                <a:latin typeface="Aptos" panose="020B0004020202020204" pitchFamily="34" charset="0"/>
                <a:cs typeface="Calibri" panose="020F0502020204030204" pitchFamily="34" charset="0"/>
              </a:rPr>
              <a:t>This needs to be demonstrated clearly and any decision not to seek consent, or to override the adult consent there should have a lawful basis to this decision making and it should be clearly recorded. </a:t>
            </a: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a:solidFill>
                <a:prstClr val="black"/>
              </a:solidFill>
              <a:latin typeface="Aptos"/>
              <a:cs typeface="Calibri"/>
            </a:endParaRPr>
          </a:p>
        </p:txBody>
      </p:sp>
      <p:pic>
        <p:nvPicPr>
          <p:cNvPr id="9" name="Picture 8" descr="A group of people with colorful circles&#10;&#10;Description automatically generated">
            <a:extLst>
              <a:ext uri="{FF2B5EF4-FFF2-40B4-BE49-F238E27FC236}">
                <a16:creationId xmlns:a16="http://schemas.microsoft.com/office/drawing/2014/main" id="{1B713F24-8F00-06B9-50A5-D13EAF565166}"/>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865" t="2015" r="3440" b="2958"/>
          <a:stretch/>
        </p:blipFill>
        <p:spPr bwMode="auto">
          <a:xfrm>
            <a:off x="8091182" y="900114"/>
            <a:ext cx="931375" cy="846704"/>
          </a:xfrm>
          <a:prstGeom prst="rect">
            <a:avLst/>
          </a:prstGeom>
          <a:noFill/>
          <a:ln>
            <a:noFill/>
          </a:ln>
        </p:spPr>
      </p:pic>
      <p:grpSp>
        <p:nvGrpSpPr>
          <p:cNvPr id="3" name="Group 2">
            <a:extLst>
              <a:ext uri="{FF2B5EF4-FFF2-40B4-BE49-F238E27FC236}">
                <a16:creationId xmlns:a16="http://schemas.microsoft.com/office/drawing/2014/main" id="{E598CF57-41EE-794D-C651-0B51EAA7ECBA}"/>
              </a:ext>
            </a:extLst>
          </p:cNvPr>
          <p:cNvGrpSpPr/>
          <p:nvPr/>
        </p:nvGrpSpPr>
        <p:grpSpPr>
          <a:xfrm>
            <a:off x="30469" y="5234084"/>
            <a:ext cx="9161624" cy="765699"/>
            <a:chOff x="40624" y="5835779"/>
            <a:chExt cx="12215499" cy="1020932"/>
          </a:xfrm>
        </p:grpSpPr>
        <p:pic>
          <p:nvPicPr>
            <p:cNvPr id="4" name="Picture 3">
              <a:extLst>
                <a:ext uri="{FF2B5EF4-FFF2-40B4-BE49-F238E27FC236}">
                  <a16:creationId xmlns:a16="http://schemas.microsoft.com/office/drawing/2014/main" id="{8549C5A4-7140-FE9B-A0D2-8842E8CC1D22}"/>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6" name="Picture 5">
              <a:extLst>
                <a:ext uri="{FF2B5EF4-FFF2-40B4-BE49-F238E27FC236}">
                  <a16:creationId xmlns:a16="http://schemas.microsoft.com/office/drawing/2014/main" id="{AA06C2AD-4CC1-1C55-E33A-664B04B05905}"/>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7" name="Picture 6">
              <a:extLst>
                <a:ext uri="{FF2B5EF4-FFF2-40B4-BE49-F238E27FC236}">
                  <a16:creationId xmlns:a16="http://schemas.microsoft.com/office/drawing/2014/main" id="{4A9EFBA4-77D8-EDEA-CC3C-4085F2FE9E96}"/>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8" name="Picture 7">
              <a:extLst>
                <a:ext uri="{FF2B5EF4-FFF2-40B4-BE49-F238E27FC236}">
                  <a16:creationId xmlns:a16="http://schemas.microsoft.com/office/drawing/2014/main" id="{2CD0469F-1EC3-B6A1-B80D-F2FCC5C1DAF8}"/>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0" name="Picture 9">
              <a:extLst>
                <a:ext uri="{FF2B5EF4-FFF2-40B4-BE49-F238E27FC236}">
                  <a16:creationId xmlns:a16="http://schemas.microsoft.com/office/drawing/2014/main" id="{9011389E-B796-6834-11F0-84BF51441C28}"/>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1" name="Picture 10">
              <a:extLst>
                <a:ext uri="{FF2B5EF4-FFF2-40B4-BE49-F238E27FC236}">
                  <a16:creationId xmlns:a16="http://schemas.microsoft.com/office/drawing/2014/main" id="{ADE21902-869B-B45D-EE6E-4C0E4E25DACF}"/>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2" name="Picture 11">
              <a:extLst>
                <a:ext uri="{FF2B5EF4-FFF2-40B4-BE49-F238E27FC236}">
                  <a16:creationId xmlns:a16="http://schemas.microsoft.com/office/drawing/2014/main" id="{0AFECD14-44D9-2BC3-BC73-6382CC6D9D9F}"/>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3" name="Picture 12">
              <a:extLst>
                <a:ext uri="{FF2B5EF4-FFF2-40B4-BE49-F238E27FC236}">
                  <a16:creationId xmlns:a16="http://schemas.microsoft.com/office/drawing/2014/main" id="{76FF6646-C0E2-CD14-F36F-CCFFEA5A3C50}"/>
                </a:ext>
              </a:extLst>
            </p:cNvPr>
            <p:cNvPicPr>
              <a:picLocks noChangeAspect="1"/>
            </p:cNvPicPr>
            <p:nvPr/>
          </p:nvPicPr>
          <p:blipFill>
            <a:blip r:embed="rId11"/>
            <a:stretch>
              <a:fillRect/>
            </a:stretch>
          </p:blipFill>
          <p:spPr>
            <a:xfrm>
              <a:off x="40624" y="5835779"/>
              <a:ext cx="913550" cy="1020932"/>
            </a:xfrm>
            <a:prstGeom prst="rect">
              <a:avLst/>
            </a:prstGeom>
          </p:spPr>
        </p:pic>
      </p:grpSp>
    </p:spTree>
    <p:extLst>
      <p:ext uri="{BB962C8B-B14F-4D97-AF65-F5344CB8AC3E}">
        <p14:creationId xmlns:p14="http://schemas.microsoft.com/office/powerpoint/2010/main" val="276125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5A2D-1357-B5FD-1ECC-C9FACB3BC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83A27-D7C7-55AB-7903-EB300EA52DAB}"/>
              </a:ext>
            </a:extLst>
          </p:cNvPr>
          <p:cNvSpPr>
            <a:spLocks noGrp="1"/>
          </p:cNvSpPr>
          <p:nvPr>
            <p:ph type="title"/>
          </p:nvPr>
        </p:nvSpPr>
        <p:spPr>
          <a:xfrm>
            <a:off x="252522" y="998902"/>
            <a:ext cx="7637324" cy="528638"/>
          </a:xfrm>
        </p:spPr>
        <p:txBody>
          <a:bodyPr>
            <a:normAutofit/>
          </a:bodyPr>
          <a:lstStyle/>
          <a:p>
            <a:r>
              <a:rPr lang="en-GB" sz="2400" b="1">
                <a:solidFill>
                  <a:schemeClr val="tx2"/>
                </a:solidFill>
                <a:latin typeface="Aptos Black" panose="020B0004020202020204" pitchFamily="34" charset="0"/>
              </a:rPr>
              <a:t>How to refer to CARM </a:t>
            </a:r>
          </a:p>
        </p:txBody>
      </p:sp>
      <p:sp>
        <p:nvSpPr>
          <p:cNvPr id="5" name="Content Placeholder 2">
            <a:extLst>
              <a:ext uri="{FF2B5EF4-FFF2-40B4-BE49-F238E27FC236}">
                <a16:creationId xmlns:a16="http://schemas.microsoft.com/office/drawing/2014/main" id="{68312A44-CDC6-C4E3-F5FC-AFF6358F54D5}"/>
              </a:ext>
            </a:extLst>
          </p:cNvPr>
          <p:cNvSpPr txBox="1">
            <a:spLocks/>
          </p:cNvSpPr>
          <p:nvPr/>
        </p:nvSpPr>
        <p:spPr>
          <a:xfrm>
            <a:off x="417092" y="2916440"/>
            <a:ext cx="7951491" cy="1313184"/>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a:solidFill>
                <a:prstClr val="black"/>
              </a:solidFill>
              <a:latin typeface="Aptos"/>
              <a:cs typeface="Calibri"/>
            </a:endParaRPr>
          </a:p>
        </p:txBody>
      </p:sp>
      <p:pic>
        <p:nvPicPr>
          <p:cNvPr id="9" name="Picture 8" descr="A group of people with colorful circles&#10;&#10;Description automatically generated">
            <a:extLst>
              <a:ext uri="{FF2B5EF4-FFF2-40B4-BE49-F238E27FC236}">
                <a16:creationId xmlns:a16="http://schemas.microsoft.com/office/drawing/2014/main" id="{1B713F24-8F00-06B9-50A5-D13EAF565166}"/>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865" t="2015" r="3440" b="2958"/>
          <a:stretch/>
        </p:blipFill>
        <p:spPr bwMode="auto">
          <a:xfrm>
            <a:off x="8267351" y="900114"/>
            <a:ext cx="755206" cy="686550"/>
          </a:xfrm>
          <a:prstGeom prst="rect">
            <a:avLst/>
          </a:prstGeom>
          <a:noFill/>
          <a:ln>
            <a:noFill/>
          </a:ln>
        </p:spPr>
      </p:pic>
      <p:grpSp>
        <p:nvGrpSpPr>
          <p:cNvPr id="3" name="Group 2">
            <a:extLst>
              <a:ext uri="{FF2B5EF4-FFF2-40B4-BE49-F238E27FC236}">
                <a16:creationId xmlns:a16="http://schemas.microsoft.com/office/drawing/2014/main" id="{E598CF57-41EE-794D-C651-0B51EAA7ECBA}"/>
              </a:ext>
            </a:extLst>
          </p:cNvPr>
          <p:cNvGrpSpPr/>
          <p:nvPr/>
        </p:nvGrpSpPr>
        <p:grpSpPr>
          <a:xfrm>
            <a:off x="30469" y="5234084"/>
            <a:ext cx="9161624" cy="765699"/>
            <a:chOff x="40624" y="5835779"/>
            <a:chExt cx="12215499" cy="1020932"/>
          </a:xfrm>
        </p:grpSpPr>
        <p:pic>
          <p:nvPicPr>
            <p:cNvPr id="4" name="Picture 3">
              <a:extLst>
                <a:ext uri="{FF2B5EF4-FFF2-40B4-BE49-F238E27FC236}">
                  <a16:creationId xmlns:a16="http://schemas.microsoft.com/office/drawing/2014/main" id="{8549C5A4-7140-FE9B-A0D2-8842E8CC1D22}"/>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6" name="Picture 5">
              <a:extLst>
                <a:ext uri="{FF2B5EF4-FFF2-40B4-BE49-F238E27FC236}">
                  <a16:creationId xmlns:a16="http://schemas.microsoft.com/office/drawing/2014/main" id="{AA06C2AD-4CC1-1C55-E33A-664B04B05905}"/>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7" name="Picture 6">
              <a:extLst>
                <a:ext uri="{FF2B5EF4-FFF2-40B4-BE49-F238E27FC236}">
                  <a16:creationId xmlns:a16="http://schemas.microsoft.com/office/drawing/2014/main" id="{4A9EFBA4-77D8-EDEA-CC3C-4085F2FE9E96}"/>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8" name="Picture 7">
              <a:extLst>
                <a:ext uri="{FF2B5EF4-FFF2-40B4-BE49-F238E27FC236}">
                  <a16:creationId xmlns:a16="http://schemas.microsoft.com/office/drawing/2014/main" id="{2CD0469F-1EC3-B6A1-B80D-F2FCC5C1DAF8}"/>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0" name="Picture 9">
              <a:extLst>
                <a:ext uri="{FF2B5EF4-FFF2-40B4-BE49-F238E27FC236}">
                  <a16:creationId xmlns:a16="http://schemas.microsoft.com/office/drawing/2014/main" id="{9011389E-B796-6834-11F0-84BF51441C28}"/>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1" name="Picture 10">
              <a:extLst>
                <a:ext uri="{FF2B5EF4-FFF2-40B4-BE49-F238E27FC236}">
                  <a16:creationId xmlns:a16="http://schemas.microsoft.com/office/drawing/2014/main" id="{ADE21902-869B-B45D-EE6E-4C0E4E25DACF}"/>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2" name="Picture 11">
              <a:extLst>
                <a:ext uri="{FF2B5EF4-FFF2-40B4-BE49-F238E27FC236}">
                  <a16:creationId xmlns:a16="http://schemas.microsoft.com/office/drawing/2014/main" id="{0AFECD14-44D9-2BC3-BC73-6382CC6D9D9F}"/>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3" name="Picture 12">
              <a:extLst>
                <a:ext uri="{FF2B5EF4-FFF2-40B4-BE49-F238E27FC236}">
                  <a16:creationId xmlns:a16="http://schemas.microsoft.com/office/drawing/2014/main" id="{76FF6646-C0E2-CD14-F36F-CCFFEA5A3C50}"/>
                </a:ext>
              </a:extLst>
            </p:cNvPr>
            <p:cNvPicPr>
              <a:picLocks noChangeAspect="1"/>
            </p:cNvPicPr>
            <p:nvPr/>
          </p:nvPicPr>
          <p:blipFill>
            <a:blip r:embed="rId11"/>
            <a:stretch>
              <a:fillRect/>
            </a:stretch>
          </p:blipFill>
          <p:spPr>
            <a:xfrm>
              <a:off x="40624" y="5835779"/>
              <a:ext cx="913550" cy="1020932"/>
            </a:xfrm>
            <a:prstGeom prst="rect">
              <a:avLst/>
            </a:prstGeom>
          </p:spPr>
        </p:pic>
      </p:grpSp>
      <p:sp>
        <p:nvSpPr>
          <p:cNvPr id="16" name="Content Placeholder 2">
            <a:extLst>
              <a:ext uri="{FF2B5EF4-FFF2-40B4-BE49-F238E27FC236}">
                <a16:creationId xmlns:a16="http://schemas.microsoft.com/office/drawing/2014/main" id="{B71F3B05-959D-0838-6025-DF5A8FAB9ACA}"/>
              </a:ext>
            </a:extLst>
          </p:cNvPr>
          <p:cNvSpPr txBox="1">
            <a:spLocks/>
          </p:cNvSpPr>
          <p:nvPr/>
        </p:nvSpPr>
        <p:spPr>
          <a:xfrm>
            <a:off x="316424" y="1694387"/>
            <a:ext cx="8309817" cy="3609217"/>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GB" sz="1800">
                <a:solidFill>
                  <a:prstClr val="black"/>
                </a:solidFill>
                <a:latin typeface="Aptos" panose="020B0004020202020204" pitchFamily="34" charset="0"/>
                <a:cs typeface="Calibri" panose="020F0502020204030204" pitchFamily="34" charset="0"/>
              </a:rPr>
              <a:t>CARM referral forms can be obtained from the STSAB website and should be emailed to the MASH team </a:t>
            </a:r>
            <a:r>
              <a:rPr lang="en-GB" sz="1800">
                <a:solidFill>
                  <a:srgbClr val="297FD5"/>
                </a:solidFill>
                <a:latin typeface="Aptos" panose="020B000402020202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:SouthTynesideMASHmailbox@northumbria.police.uk</a:t>
            </a:r>
            <a:endParaRPr lang="en-GB" sz="1800">
              <a:solidFill>
                <a:srgbClr val="297FD5"/>
              </a:solidFill>
              <a:latin typeface="Aptos" panose="020B0004020202020204" pitchFamily="34" charset="0"/>
              <a:cs typeface="Calibri" panose="020F0502020204030204" pitchFamily="34" charset="0"/>
            </a:endParaRPr>
          </a:p>
          <a:p>
            <a:pPr marL="171450" indent="-171450" defTabSz="685800">
              <a:spcBef>
                <a:spcPts val="750"/>
              </a:spcBef>
            </a:pPr>
            <a:r>
              <a:rPr lang="en-GB" sz="1800">
                <a:solidFill>
                  <a:prstClr val="black"/>
                </a:solidFill>
                <a:latin typeface="Aptos" panose="020B0004020202020204" pitchFamily="34" charset="0"/>
                <a:cs typeface="Calibri" panose="020F0502020204030204" pitchFamily="34" charset="0"/>
              </a:rPr>
              <a:t>Consideration should always be given to Adult Safeguarding Section 42 Duties:</a:t>
            </a:r>
          </a:p>
          <a:p>
            <a:pPr marL="514350" lvl="1" indent="-171450" defTabSz="685800">
              <a:spcBef>
                <a:spcPts val="375"/>
              </a:spcBef>
              <a:buFont typeface="Wingdings" panose="05000000000000000000" pitchFamily="2" charset="2"/>
              <a:buChar char="Ø"/>
            </a:pPr>
            <a:r>
              <a:rPr lang="en-GB" sz="1500">
                <a:solidFill>
                  <a:prstClr val="black"/>
                </a:solidFill>
                <a:latin typeface="Aptos" panose="020B0004020202020204" pitchFamily="34" charset="0"/>
                <a:cs typeface="Calibri" panose="020F0502020204030204" pitchFamily="34" charset="0"/>
              </a:rPr>
              <a:t>Safeguarding procedures must take primacy over the CARM process - where the s42 criteria is met, a Safeguarding enquiry must take place. DO NOT progress the CARM referral &amp; refer to Safeguarding. </a:t>
            </a:r>
          </a:p>
          <a:p>
            <a:pPr marL="171450" indent="-171450" defTabSz="685800">
              <a:spcBef>
                <a:spcPts val="750"/>
              </a:spcBef>
            </a:pPr>
            <a:r>
              <a:rPr lang="en-GB" sz="1800">
                <a:solidFill>
                  <a:prstClr val="black"/>
                </a:solidFill>
                <a:latin typeface="Aptos" panose="020B0004020202020204" pitchFamily="34" charset="0"/>
                <a:cs typeface="Calibri" panose="020F0502020204030204" pitchFamily="34" charset="0"/>
              </a:rPr>
              <a:t>The Adult at Risk must consent to the referral, any decision not to seek consent, or to override the adult’s consent should have a lawful basis and it should be clearly recorded.</a:t>
            </a:r>
          </a:p>
          <a:p>
            <a:pPr marL="171450" indent="-171450" defTabSz="685800">
              <a:spcBef>
                <a:spcPts val="750"/>
              </a:spcBef>
            </a:pPr>
            <a:r>
              <a:rPr lang="en-GB" sz="1800">
                <a:solidFill>
                  <a:prstClr val="black"/>
                </a:solidFill>
                <a:latin typeface="Aptos" panose="020B0004020202020204" pitchFamily="34" charset="0"/>
                <a:cs typeface="Calibri" panose="020F0502020204030204" pitchFamily="34" charset="0"/>
              </a:rPr>
              <a:t>CARM meetings will be held on MS Teams unless the referrer or Adult at Risk wishes to meet in person. Where this is the case, it is the responsibility of the referrer to arrange a suitable venue.</a:t>
            </a:r>
          </a:p>
          <a:p>
            <a:pPr marL="171450" indent="-171450" defTabSz="685800">
              <a:spcBef>
                <a:spcPts val="750"/>
              </a:spcBef>
            </a:pPr>
            <a:endParaRPr lang="en-GB" sz="1800">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a:solidFill>
                <a:prstClr val="black"/>
              </a:solidFill>
              <a:latin typeface="Aptos"/>
              <a:cs typeface="Calibri"/>
            </a:endParaRPr>
          </a:p>
        </p:txBody>
      </p:sp>
    </p:spTree>
    <p:extLst>
      <p:ext uri="{BB962C8B-B14F-4D97-AF65-F5344CB8AC3E}">
        <p14:creationId xmlns:p14="http://schemas.microsoft.com/office/powerpoint/2010/main" val="171263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6791-8A26-1A94-0F70-CCB22CE6B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BB7FA-C96B-D385-E6D8-42F8C7CBA946}"/>
              </a:ext>
            </a:extLst>
          </p:cNvPr>
          <p:cNvSpPr>
            <a:spLocks noGrp="1"/>
          </p:cNvSpPr>
          <p:nvPr>
            <p:ph type="title"/>
          </p:nvPr>
        </p:nvSpPr>
        <p:spPr>
          <a:xfrm>
            <a:off x="252523" y="998902"/>
            <a:ext cx="7209485" cy="528638"/>
          </a:xfrm>
        </p:spPr>
        <p:txBody>
          <a:bodyPr>
            <a:normAutofit/>
          </a:bodyPr>
          <a:lstStyle/>
          <a:p>
            <a:r>
              <a:rPr lang="en-GB" sz="2400" b="1">
                <a:solidFill>
                  <a:schemeClr val="tx2"/>
                </a:solidFill>
                <a:latin typeface="Aptos Black" panose="020B0004020202020204" pitchFamily="34" charset="0"/>
              </a:rPr>
              <a:t>How is the CARM governed?</a:t>
            </a:r>
          </a:p>
        </p:txBody>
      </p:sp>
      <p:sp>
        <p:nvSpPr>
          <p:cNvPr id="5" name="Content Placeholder 2">
            <a:extLst>
              <a:ext uri="{FF2B5EF4-FFF2-40B4-BE49-F238E27FC236}">
                <a16:creationId xmlns:a16="http://schemas.microsoft.com/office/drawing/2014/main" id="{C69FCAF3-E894-9CC8-3FD4-7F5CB3B978F0}"/>
              </a:ext>
            </a:extLst>
          </p:cNvPr>
          <p:cNvSpPr txBox="1">
            <a:spLocks/>
          </p:cNvSpPr>
          <p:nvPr/>
        </p:nvSpPr>
        <p:spPr>
          <a:xfrm>
            <a:off x="318648" y="1865824"/>
            <a:ext cx="8248027" cy="352001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1800">
                <a:solidFill>
                  <a:prstClr val="black"/>
                </a:solidFill>
                <a:latin typeface="Aptos" panose="020B0004020202020204" pitchFamily="34" charset="0"/>
                <a:cs typeface="Calibri" panose="020F0502020204030204" pitchFamily="34" charset="0"/>
              </a:rPr>
              <a:t>The Governance of the CARM framework will sit with the Safeguarding Adult Board (SAB) and the SAB will receive reports from the relevant Subgroups.</a:t>
            </a:r>
          </a:p>
          <a:p>
            <a:pPr marL="0" indent="0" defTabSz="685800">
              <a:spcBef>
                <a:spcPts val="750"/>
              </a:spcBef>
              <a:buNone/>
            </a:pPr>
            <a:r>
              <a:rPr lang="en-GB" sz="1800">
                <a:solidFill>
                  <a:prstClr val="black"/>
                </a:solidFill>
                <a:latin typeface="Aptos" panose="020B0004020202020204" pitchFamily="34" charset="0"/>
                <a:cs typeface="Calibri" panose="020F0502020204030204" pitchFamily="34" charset="0"/>
              </a:rPr>
              <a:t>Data collection might include:</a:t>
            </a:r>
          </a:p>
          <a:p>
            <a:pPr marL="342900" lvl="1" indent="0" defTabSz="685800">
              <a:spcBef>
                <a:spcPts val="375"/>
              </a:spcBef>
              <a:buNone/>
            </a:pPr>
            <a:r>
              <a:rPr lang="en-GB" sz="1800">
                <a:solidFill>
                  <a:prstClr val="black"/>
                </a:solidFill>
                <a:latin typeface="Aptos" panose="020B0004020202020204" pitchFamily="34" charset="0"/>
                <a:cs typeface="Calibri" panose="020F0502020204030204" pitchFamily="34" charset="0"/>
              </a:rPr>
              <a:t>• Number of adults going through the CARM process</a:t>
            </a:r>
          </a:p>
          <a:p>
            <a:pPr marL="342900" lvl="1" indent="0" defTabSz="685800">
              <a:spcBef>
                <a:spcPts val="375"/>
              </a:spcBef>
              <a:buNone/>
            </a:pPr>
            <a:r>
              <a:rPr lang="en-GB" sz="1800">
                <a:solidFill>
                  <a:prstClr val="black"/>
                </a:solidFill>
                <a:latin typeface="Aptos" panose="020B0004020202020204" pitchFamily="34" charset="0"/>
                <a:cs typeface="Calibri" panose="020F0502020204030204" pitchFamily="34" charset="0"/>
              </a:rPr>
              <a:t>• Agencies referring to CARM</a:t>
            </a:r>
          </a:p>
          <a:p>
            <a:pPr marL="342900" lvl="1" indent="0" defTabSz="685800">
              <a:spcBef>
                <a:spcPts val="375"/>
              </a:spcBef>
              <a:buNone/>
            </a:pPr>
            <a:r>
              <a:rPr lang="en-GB" sz="1800">
                <a:solidFill>
                  <a:prstClr val="black"/>
                </a:solidFill>
                <a:latin typeface="Aptos" panose="020B0004020202020204" pitchFamily="34" charset="0"/>
                <a:cs typeface="Calibri" panose="020F0502020204030204" pitchFamily="34" charset="0"/>
              </a:rPr>
              <a:t>• Outcomes for adults</a:t>
            </a:r>
          </a:p>
          <a:p>
            <a:pPr marL="342900" lvl="1" indent="0" defTabSz="685800">
              <a:spcBef>
                <a:spcPts val="375"/>
              </a:spcBef>
              <a:buNone/>
            </a:pPr>
            <a:r>
              <a:rPr lang="en-GB" sz="1800">
                <a:solidFill>
                  <a:prstClr val="black"/>
                </a:solidFill>
                <a:latin typeface="Aptos" panose="020B0004020202020204" pitchFamily="34" charset="0"/>
                <a:cs typeface="Calibri" panose="020F0502020204030204" pitchFamily="34" charset="0"/>
              </a:rPr>
              <a:t>• Escalation processes</a:t>
            </a: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b="1">
              <a:solidFill>
                <a:prstClr val="black"/>
              </a:solidFill>
              <a:latin typeface="Aptos" panose="020B0004020202020204" pitchFamily="34" charset="0"/>
              <a:cs typeface="Calibri" panose="020F0502020204030204" pitchFamily="34" charset="0"/>
            </a:endParaRPr>
          </a:p>
          <a:p>
            <a:pPr marL="0" indent="0" defTabSz="685800">
              <a:spcBef>
                <a:spcPts val="750"/>
              </a:spcBef>
              <a:buNone/>
            </a:pPr>
            <a:endParaRPr lang="en-GB" sz="2100">
              <a:solidFill>
                <a:prstClr val="black"/>
              </a:solidFill>
              <a:latin typeface="Aptos"/>
              <a:cs typeface="Calibri"/>
            </a:endParaRPr>
          </a:p>
        </p:txBody>
      </p:sp>
      <p:pic>
        <p:nvPicPr>
          <p:cNvPr id="9" name="Picture 8" descr="A group of people with colorful circles&#10;&#10;Description automatically generated">
            <a:extLst>
              <a:ext uri="{FF2B5EF4-FFF2-40B4-BE49-F238E27FC236}">
                <a16:creationId xmlns:a16="http://schemas.microsoft.com/office/drawing/2014/main" id="{D415CAD2-0385-6FF5-6C26-A6518B5ADD2C}"/>
              </a:ext>
            </a:extLst>
          </p:cNvPr>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l="3865" t="2015" r="3440" b="2958"/>
          <a:stretch/>
        </p:blipFill>
        <p:spPr bwMode="auto">
          <a:xfrm>
            <a:off x="8114618" y="900114"/>
            <a:ext cx="907938" cy="825398"/>
          </a:xfrm>
          <a:prstGeom prst="rect">
            <a:avLst/>
          </a:prstGeom>
          <a:noFill/>
          <a:ln>
            <a:noFill/>
          </a:ln>
        </p:spPr>
      </p:pic>
      <p:grpSp>
        <p:nvGrpSpPr>
          <p:cNvPr id="3" name="Group 2">
            <a:extLst>
              <a:ext uri="{FF2B5EF4-FFF2-40B4-BE49-F238E27FC236}">
                <a16:creationId xmlns:a16="http://schemas.microsoft.com/office/drawing/2014/main" id="{87458878-1764-8493-5579-6C2C3DE808A7}"/>
              </a:ext>
            </a:extLst>
          </p:cNvPr>
          <p:cNvGrpSpPr/>
          <p:nvPr/>
        </p:nvGrpSpPr>
        <p:grpSpPr>
          <a:xfrm>
            <a:off x="30469" y="5234084"/>
            <a:ext cx="9161624" cy="765699"/>
            <a:chOff x="40624" y="5835779"/>
            <a:chExt cx="12215499" cy="1020932"/>
          </a:xfrm>
        </p:grpSpPr>
        <p:pic>
          <p:nvPicPr>
            <p:cNvPr id="4" name="Picture 3">
              <a:extLst>
                <a:ext uri="{FF2B5EF4-FFF2-40B4-BE49-F238E27FC236}">
                  <a16:creationId xmlns:a16="http://schemas.microsoft.com/office/drawing/2014/main" id="{A10F662C-29F3-7D26-7D15-B13B1D7DE13A}"/>
                </a:ext>
              </a:extLst>
            </p:cNvPr>
            <p:cNvPicPr>
              <a:picLocks noChangeAspect="1"/>
            </p:cNvPicPr>
            <p:nvPr/>
          </p:nvPicPr>
          <p:blipFill>
            <a:blip r:embed="rId4"/>
            <a:stretch>
              <a:fillRect/>
            </a:stretch>
          </p:blipFill>
          <p:spPr>
            <a:xfrm>
              <a:off x="3044393" y="6280087"/>
              <a:ext cx="1626859" cy="432228"/>
            </a:xfrm>
            <a:prstGeom prst="rect">
              <a:avLst/>
            </a:prstGeom>
          </p:spPr>
        </p:pic>
        <p:pic>
          <p:nvPicPr>
            <p:cNvPr id="6" name="Picture 5">
              <a:extLst>
                <a:ext uri="{FF2B5EF4-FFF2-40B4-BE49-F238E27FC236}">
                  <a16:creationId xmlns:a16="http://schemas.microsoft.com/office/drawing/2014/main" id="{AD281613-CDB3-8A77-6449-1D3B8449C741}"/>
                </a:ext>
              </a:extLst>
            </p:cNvPr>
            <p:cNvPicPr>
              <a:picLocks noChangeAspect="1"/>
            </p:cNvPicPr>
            <p:nvPr/>
          </p:nvPicPr>
          <p:blipFill>
            <a:blip r:embed="rId5"/>
            <a:stretch>
              <a:fillRect/>
            </a:stretch>
          </p:blipFill>
          <p:spPr>
            <a:xfrm>
              <a:off x="1055144" y="6190883"/>
              <a:ext cx="1828799" cy="499872"/>
            </a:xfrm>
            <a:prstGeom prst="rect">
              <a:avLst/>
            </a:prstGeom>
          </p:spPr>
        </p:pic>
        <p:pic>
          <p:nvPicPr>
            <p:cNvPr id="7" name="Picture 6">
              <a:extLst>
                <a:ext uri="{FF2B5EF4-FFF2-40B4-BE49-F238E27FC236}">
                  <a16:creationId xmlns:a16="http://schemas.microsoft.com/office/drawing/2014/main" id="{9373F2F7-D1EB-17DB-29A2-75368A20D85B}"/>
                </a:ext>
              </a:extLst>
            </p:cNvPr>
            <p:cNvPicPr>
              <a:picLocks noChangeAspect="1"/>
            </p:cNvPicPr>
            <p:nvPr/>
          </p:nvPicPr>
          <p:blipFill>
            <a:blip r:embed="rId6"/>
            <a:stretch>
              <a:fillRect/>
            </a:stretch>
          </p:blipFill>
          <p:spPr>
            <a:xfrm>
              <a:off x="8961484" y="6142544"/>
              <a:ext cx="1626859" cy="569771"/>
            </a:xfrm>
            <a:prstGeom prst="rect">
              <a:avLst/>
            </a:prstGeom>
          </p:spPr>
        </p:pic>
        <p:pic>
          <p:nvPicPr>
            <p:cNvPr id="8" name="Picture 7">
              <a:extLst>
                <a:ext uri="{FF2B5EF4-FFF2-40B4-BE49-F238E27FC236}">
                  <a16:creationId xmlns:a16="http://schemas.microsoft.com/office/drawing/2014/main" id="{4DA210F2-0266-1A99-4AE0-F6C2C64BBFDB}"/>
                </a:ext>
              </a:extLst>
            </p:cNvPr>
            <p:cNvPicPr>
              <a:picLocks noChangeAspect="1"/>
            </p:cNvPicPr>
            <p:nvPr/>
          </p:nvPicPr>
          <p:blipFill>
            <a:blip r:embed="rId7"/>
            <a:stretch>
              <a:fillRect/>
            </a:stretch>
          </p:blipFill>
          <p:spPr>
            <a:xfrm>
              <a:off x="7031715" y="6235084"/>
              <a:ext cx="1828799" cy="557304"/>
            </a:xfrm>
            <a:prstGeom prst="rect">
              <a:avLst/>
            </a:prstGeom>
          </p:spPr>
        </p:pic>
        <p:pic>
          <p:nvPicPr>
            <p:cNvPr id="10" name="Picture 9">
              <a:extLst>
                <a:ext uri="{FF2B5EF4-FFF2-40B4-BE49-F238E27FC236}">
                  <a16:creationId xmlns:a16="http://schemas.microsoft.com/office/drawing/2014/main" id="{1175C0ED-20E6-0802-0A6B-5ED858EC0DC6}"/>
                </a:ext>
              </a:extLst>
            </p:cNvPr>
            <p:cNvPicPr>
              <a:picLocks noChangeAspect="1"/>
            </p:cNvPicPr>
            <p:nvPr/>
          </p:nvPicPr>
          <p:blipFill>
            <a:blip r:embed="rId8"/>
            <a:stretch>
              <a:fillRect/>
            </a:stretch>
          </p:blipFill>
          <p:spPr>
            <a:xfrm>
              <a:off x="10588343" y="6007304"/>
              <a:ext cx="1667780" cy="710857"/>
            </a:xfrm>
            <a:prstGeom prst="rect">
              <a:avLst/>
            </a:prstGeom>
          </p:spPr>
        </p:pic>
        <p:pic>
          <p:nvPicPr>
            <p:cNvPr id="11" name="Picture 10">
              <a:extLst>
                <a:ext uri="{FF2B5EF4-FFF2-40B4-BE49-F238E27FC236}">
                  <a16:creationId xmlns:a16="http://schemas.microsoft.com/office/drawing/2014/main" id="{E56BC0D9-CBD9-BC8A-FB41-9946B843FA5E}"/>
                </a:ext>
              </a:extLst>
            </p:cNvPr>
            <p:cNvPicPr>
              <a:picLocks noChangeAspect="1"/>
            </p:cNvPicPr>
            <p:nvPr/>
          </p:nvPicPr>
          <p:blipFill>
            <a:blip r:embed="rId9"/>
            <a:stretch>
              <a:fillRect/>
            </a:stretch>
          </p:blipFill>
          <p:spPr>
            <a:xfrm>
              <a:off x="4671252" y="6181311"/>
              <a:ext cx="952500" cy="581025"/>
            </a:xfrm>
            <a:prstGeom prst="rect">
              <a:avLst/>
            </a:prstGeom>
          </p:spPr>
        </p:pic>
        <p:pic>
          <p:nvPicPr>
            <p:cNvPr id="12" name="Picture 11">
              <a:extLst>
                <a:ext uri="{FF2B5EF4-FFF2-40B4-BE49-F238E27FC236}">
                  <a16:creationId xmlns:a16="http://schemas.microsoft.com/office/drawing/2014/main" id="{DBBC0B17-98AE-B6FB-936B-40289DE2E97B}"/>
                </a:ext>
              </a:extLst>
            </p:cNvPr>
            <p:cNvPicPr>
              <a:picLocks noChangeAspect="1"/>
            </p:cNvPicPr>
            <p:nvPr/>
          </p:nvPicPr>
          <p:blipFill rotWithShape="1">
            <a:blip r:embed="rId10"/>
            <a:srcRect l="9664" t="28512" r="16083" b="34736"/>
            <a:stretch/>
          </p:blipFill>
          <p:spPr>
            <a:xfrm>
              <a:off x="5680646" y="6162468"/>
              <a:ext cx="1250100" cy="618755"/>
            </a:xfrm>
            <a:prstGeom prst="rect">
              <a:avLst/>
            </a:prstGeom>
          </p:spPr>
        </p:pic>
        <p:pic>
          <p:nvPicPr>
            <p:cNvPr id="13" name="Picture 12">
              <a:extLst>
                <a:ext uri="{FF2B5EF4-FFF2-40B4-BE49-F238E27FC236}">
                  <a16:creationId xmlns:a16="http://schemas.microsoft.com/office/drawing/2014/main" id="{B50F6651-910A-463B-6AC0-D0CA4776BEE8}"/>
                </a:ext>
              </a:extLst>
            </p:cNvPr>
            <p:cNvPicPr>
              <a:picLocks noChangeAspect="1"/>
            </p:cNvPicPr>
            <p:nvPr/>
          </p:nvPicPr>
          <p:blipFill>
            <a:blip r:embed="rId11"/>
            <a:stretch>
              <a:fillRect/>
            </a:stretch>
          </p:blipFill>
          <p:spPr>
            <a:xfrm>
              <a:off x="40624" y="5835779"/>
              <a:ext cx="913550" cy="1020932"/>
            </a:xfrm>
            <a:prstGeom prst="rect">
              <a:avLst/>
            </a:prstGeom>
          </p:spPr>
        </p:pic>
      </p:grpSp>
    </p:spTree>
    <p:extLst>
      <p:ext uri="{BB962C8B-B14F-4D97-AF65-F5344CB8AC3E}">
        <p14:creationId xmlns:p14="http://schemas.microsoft.com/office/powerpoint/2010/main" val="259786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15742-0692-3A3A-A8DC-D8B002BE30B7}"/>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defTabSz="914400">
              <a:lnSpc>
                <a:spcPct val="90000"/>
              </a:lnSpc>
            </a:pPr>
            <a:r>
              <a:rPr lang="en-US" sz="3500" kern="1200">
                <a:solidFill>
                  <a:srgbClr val="FFFFFF"/>
                </a:solidFill>
                <a:latin typeface="+mj-lt"/>
                <a:ea typeface="+mj-ea"/>
                <a:cs typeface="+mj-cs"/>
              </a:rPr>
              <a:t>Feedback</a:t>
            </a:r>
          </a:p>
        </p:txBody>
      </p:sp>
      <p:sp>
        <p:nvSpPr>
          <p:cNvPr id="3" name="Text Placeholder 2">
            <a:extLst>
              <a:ext uri="{FF2B5EF4-FFF2-40B4-BE49-F238E27FC236}">
                <a16:creationId xmlns:a16="http://schemas.microsoft.com/office/drawing/2014/main" id="{EDAF4BB4-2A56-765F-9A14-D7ADED970228}"/>
              </a:ext>
            </a:extLst>
          </p:cNvPr>
          <p:cNvSpPr>
            <a:spLocks noGrp="1"/>
          </p:cNvSpPr>
          <p:nvPr>
            <p:ph type="body" idx="1"/>
          </p:nvPr>
        </p:nvSpPr>
        <p:spPr>
          <a:xfrm>
            <a:off x="6429374" y="390832"/>
            <a:ext cx="2425189" cy="873612"/>
          </a:xfrm>
        </p:spPr>
        <p:txBody>
          <a:bodyPr vert="horz" lIns="91440" tIns="45720" rIns="91440" bIns="45720" rtlCol="0" anchor="ctr">
            <a:normAutofit/>
          </a:bodyPr>
          <a:lstStyle/>
          <a:p>
            <a:pPr defTabSz="914400">
              <a:lnSpc>
                <a:spcPct val="90000"/>
              </a:lnSpc>
              <a:spcBef>
                <a:spcPts val="1000"/>
              </a:spcBef>
            </a:pPr>
            <a:r>
              <a:rPr lang="en-GB" sz="1800" dirty="0"/>
              <a:t>Individual, partners and your organisation</a:t>
            </a:r>
            <a:endParaRPr lang="en-US" sz="1700" kern="1200" dirty="0">
              <a:solidFill>
                <a:srgbClr val="FFFFFF"/>
              </a:solidFill>
              <a:latin typeface="+mn-lt"/>
              <a:ea typeface="+mn-ea"/>
              <a:cs typeface="+mn-cs"/>
            </a:endParaRPr>
          </a:p>
        </p:txBody>
      </p:sp>
      <p:pic>
        <p:nvPicPr>
          <p:cNvPr id="7" name="Graphic 6" descr="Chat">
            <a:extLst>
              <a:ext uri="{FF2B5EF4-FFF2-40B4-BE49-F238E27FC236}">
                <a16:creationId xmlns:a16="http://schemas.microsoft.com/office/drawing/2014/main" id="{0A77D247-2981-3122-3D6D-5289B4370A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5919" y="1966293"/>
            <a:ext cx="4452160" cy="4452160"/>
          </a:xfrm>
          <a:prstGeom prst="rect">
            <a:avLst/>
          </a:prstGeom>
        </p:spPr>
      </p:pic>
    </p:spTree>
    <p:extLst>
      <p:ext uri="{BB962C8B-B14F-4D97-AF65-F5344CB8AC3E}">
        <p14:creationId xmlns:p14="http://schemas.microsoft.com/office/powerpoint/2010/main" val="280958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7321A4-FCD7-DD47-46EB-F5D247138BD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4FCDE-5118-E3CD-4009-8148EAD12ABD}"/>
              </a:ext>
            </a:extLst>
          </p:cNvPr>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lnSpc>
                <a:spcPct val="90000"/>
              </a:lnSpc>
              <a:spcAft>
                <a:spcPts val="225"/>
              </a:spcAft>
            </a:pPr>
            <a:r>
              <a:rPr lang="en-US" sz="3500" b="1" kern="1200">
                <a:solidFill>
                  <a:srgbClr val="FFFFFF"/>
                </a:solidFill>
                <a:latin typeface="+mj-lt"/>
                <a:ea typeface="+mj-ea"/>
                <a:cs typeface="+mj-cs"/>
              </a:rPr>
              <a:t>Emerging Themes</a:t>
            </a:r>
          </a:p>
        </p:txBody>
      </p:sp>
      <p:sp>
        <p:nvSpPr>
          <p:cNvPr id="5" name="TextBox 4">
            <a:extLst>
              <a:ext uri="{FF2B5EF4-FFF2-40B4-BE49-F238E27FC236}">
                <a16:creationId xmlns:a16="http://schemas.microsoft.com/office/drawing/2014/main" id="{9E0295E8-8A14-C3AD-A15F-34451D4EB00E}"/>
              </a:ext>
            </a:extLst>
          </p:cNvPr>
          <p:cNvSpPr txBox="1"/>
          <p:nvPr/>
        </p:nvSpPr>
        <p:spPr>
          <a:xfrm>
            <a:off x="3607694" y="649480"/>
            <a:ext cx="4916510" cy="5546047"/>
          </a:xfrm>
          <a:prstGeom prst="rect">
            <a:avLst/>
          </a:prstGeom>
        </p:spPr>
        <p:txBody>
          <a:bodyPr vert="horz" lIns="91440" tIns="45720" rIns="91440" bIns="45720" rtlCol="0" anchor="ctr">
            <a:normAutofit/>
          </a:bodyPr>
          <a:lstStyle/>
          <a:p>
            <a:pPr indent="-228600" defTabSz="914400">
              <a:lnSpc>
                <a:spcPct val="90000"/>
              </a:lnSpc>
              <a:spcBef>
                <a:spcPts val="300"/>
              </a:spcBef>
              <a:spcAft>
                <a:spcPts val="300"/>
              </a:spcAft>
              <a:buFont typeface="Arial" panose="020B0604020202020204" pitchFamily="34" charset="0"/>
              <a:buChar char="•"/>
            </a:pPr>
            <a:r>
              <a:rPr lang="en-US" sz="1700" b="1" i="0">
                <a:effectLst/>
              </a:rPr>
              <a:t>Consent and Involvement</a:t>
            </a:r>
            <a:r>
              <a:rPr lang="en-US" sz="1700" b="0" i="0">
                <a:effectLst/>
              </a:rPr>
              <a:t>: 41% of referrals were made without the person’s awareness. While this can be justified in some cases, the framework must continue to promote inclusion and empowerment.</a:t>
            </a:r>
          </a:p>
          <a:p>
            <a:pPr indent="-228600" defTabSz="914400">
              <a:lnSpc>
                <a:spcPct val="90000"/>
              </a:lnSpc>
              <a:spcBef>
                <a:spcPts val="300"/>
              </a:spcBef>
              <a:spcAft>
                <a:spcPts val="300"/>
              </a:spcAft>
              <a:buFont typeface="Arial" panose="020B0604020202020204" pitchFamily="34" charset="0"/>
              <a:buChar char="•"/>
            </a:pPr>
            <a:endParaRPr lang="en-US" sz="1700" b="0" i="0">
              <a:effectLst/>
            </a:endParaRPr>
          </a:p>
          <a:p>
            <a:pPr indent="-228600" defTabSz="914400">
              <a:lnSpc>
                <a:spcPct val="90000"/>
              </a:lnSpc>
              <a:spcBef>
                <a:spcPts val="300"/>
              </a:spcBef>
              <a:spcAft>
                <a:spcPts val="300"/>
              </a:spcAft>
              <a:buFont typeface="Arial" panose="020B0604020202020204" pitchFamily="34" charset="0"/>
              <a:buChar char="•"/>
            </a:pPr>
            <a:r>
              <a:rPr lang="en-US" sz="1700" b="1" i="0">
                <a:effectLst/>
              </a:rPr>
              <a:t>Referral Quality</a:t>
            </a:r>
            <a:r>
              <a:rPr lang="en-US" sz="1700" b="0" i="0">
                <a:effectLst/>
              </a:rPr>
              <a:t>: Some referrals bypass safeguarding considerations, resulting in inappropriate CARM meetings.</a:t>
            </a:r>
          </a:p>
          <a:p>
            <a:pPr indent="-228600" defTabSz="914400">
              <a:lnSpc>
                <a:spcPct val="90000"/>
              </a:lnSpc>
              <a:spcBef>
                <a:spcPts val="300"/>
              </a:spcBef>
              <a:spcAft>
                <a:spcPts val="300"/>
              </a:spcAft>
              <a:buFont typeface="Arial" panose="020B0604020202020204" pitchFamily="34" charset="0"/>
              <a:buChar char="•"/>
            </a:pPr>
            <a:endParaRPr lang="en-US" sz="1700" b="0" i="0">
              <a:effectLst/>
            </a:endParaRPr>
          </a:p>
          <a:p>
            <a:pPr indent="-228600" defTabSz="914400">
              <a:lnSpc>
                <a:spcPct val="90000"/>
              </a:lnSpc>
              <a:spcBef>
                <a:spcPts val="300"/>
              </a:spcBef>
              <a:spcAft>
                <a:spcPts val="300"/>
              </a:spcAft>
              <a:buFont typeface="Arial" panose="020B0604020202020204" pitchFamily="34" charset="0"/>
              <a:buChar char="•"/>
            </a:pPr>
            <a:r>
              <a:rPr lang="en-US" sz="1700" b="1" i="0">
                <a:effectLst/>
              </a:rPr>
              <a:t>Risk Assessment</a:t>
            </a:r>
            <a:r>
              <a:rPr lang="en-US" sz="1700" b="0" i="0">
                <a:effectLst/>
              </a:rPr>
              <a:t>: A risk rating tool has been introduced but is still embedding.</a:t>
            </a:r>
          </a:p>
          <a:p>
            <a:pPr indent="-228600" defTabSz="914400">
              <a:lnSpc>
                <a:spcPct val="90000"/>
              </a:lnSpc>
              <a:spcBef>
                <a:spcPts val="300"/>
              </a:spcBef>
              <a:spcAft>
                <a:spcPts val="300"/>
              </a:spcAft>
              <a:buFont typeface="Arial" panose="020B0604020202020204" pitchFamily="34" charset="0"/>
              <a:buChar char="•"/>
            </a:pPr>
            <a:endParaRPr lang="en-US" sz="1700" b="0" i="0">
              <a:effectLst/>
            </a:endParaRPr>
          </a:p>
          <a:p>
            <a:pPr indent="-228600" defTabSz="914400">
              <a:lnSpc>
                <a:spcPct val="90000"/>
              </a:lnSpc>
              <a:spcBef>
                <a:spcPts val="300"/>
              </a:spcBef>
              <a:spcAft>
                <a:spcPts val="300"/>
              </a:spcAft>
              <a:buFont typeface="Arial" panose="020B0604020202020204" pitchFamily="34" charset="0"/>
              <a:buChar char="•"/>
            </a:pPr>
            <a:r>
              <a:rPr lang="en-US" sz="1700" b="1" i="0">
                <a:effectLst/>
              </a:rPr>
              <a:t>Meeting Attendance</a:t>
            </a:r>
            <a:r>
              <a:rPr lang="en-US" sz="1700" b="0" i="0">
                <a:effectLst/>
              </a:rPr>
              <a:t>: Engagement is inconsistent, and coordination is hindered by unclear contact points and inconsistent representation.</a:t>
            </a:r>
          </a:p>
          <a:p>
            <a:pPr indent="-228600" defTabSz="914400">
              <a:lnSpc>
                <a:spcPct val="90000"/>
              </a:lnSpc>
              <a:spcBef>
                <a:spcPts val="300"/>
              </a:spcBef>
              <a:spcAft>
                <a:spcPts val="300"/>
              </a:spcAft>
              <a:buFont typeface="Arial" panose="020B0604020202020204" pitchFamily="34" charset="0"/>
              <a:buChar char="•"/>
            </a:pPr>
            <a:endParaRPr lang="en-US" sz="1700" b="0" i="0">
              <a:effectLst/>
            </a:endParaRPr>
          </a:p>
          <a:p>
            <a:pPr indent="-228600" defTabSz="914400">
              <a:lnSpc>
                <a:spcPct val="90000"/>
              </a:lnSpc>
              <a:spcBef>
                <a:spcPts val="300"/>
              </a:spcBef>
              <a:spcAft>
                <a:spcPts val="300"/>
              </a:spcAft>
              <a:buFont typeface="Arial" panose="020B0604020202020204" pitchFamily="34" charset="0"/>
              <a:buChar char="•"/>
            </a:pPr>
            <a:r>
              <a:rPr lang="en-US" sz="1700" b="1" i="0">
                <a:effectLst/>
              </a:rPr>
              <a:t>Positive Impact</a:t>
            </a:r>
            <a:r>
              <a:rPr lang="en-US" sz="1700" b="0" i="0">
                <a:effectLst/>
              </a:rPr>
              <a:t>: Feedback from professionals and adults at risk highlights the value of CARM in enabling holistic, proactive support.</a:t>
            </a:r>
          </a:p>
        </p:txBody>
      </p:sp>
    </p:spTree>
    <p:extLst>
      <p:ext uri="{BB962C8B-B14F-4D97-AF65-F5344CB8AC3E}">
        <p14:creationId xmlns:p14="http://schemas.microsoft.com/office/powerpoint/2010/main" val="275072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776</TotalTime>
  <Words>2414</Words>
  <Application>Microsoft Office PowerPoint</Application>
  <PresentationFormat>On-screen Show (4:3)</PresentationFormat>
  <Paragraphs>155</Paragraphs>
  <Slides>15</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Aptos</vt:lpstr>
      <vt:lpstr>Aptos Black</vt:lpstr>
      <vt:lpstr>Arial</vt:lpstr>
      <vt:lpstr>Calibri</vt:lpstr>
      <vt:lpstr>Calibri Light</vt:lpstr>
      <vt:lpstr>Symbol</vt:lpstr>
      <vt:lpstr>Wingdings</vt:lpstr>
      <vt:lpstr>Office Theme</vt:lpstr>
      <vt:lpstr>1_Office Theme</vt:lpstr>
      <vt:lpstr>PowerPoint Presentation</vt:lpstr>
      <vt:lpstr>PowerPoint Presentation</vt:lpstr>
      <vt:lpstr>What is the purpose of the CARM framework?</vt:lpstr>
      <vt:lpstr>CARM criteria</vt:lpstr>
      <vt:lpstr>Do you need consent from the adult?</vt:lpstr>
      <vt:lpstr>How to refer to CARM </vt:lpstr>
      <vt:lpstr>How is the CARM governed?</vt:lpstr>
      <vt:lpstr>Feedback</vt:lpstr>
      <vt:lpstr>Emerging Themes</vt:lpstr>
      <vt:lpstr>Do you need consent from the Adult ? </vt:lpstr>
      <vt:lpstr>Feedback</vt:lpstr>
      <vt:lpstr>Feedback cont’d</vt:lpstr>
      <vt:lpstr>Feedback Cont’d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Lisa Howe</dc:creator>
  <cp:keywords/>
  <dc:description>generated using python-pptx</dc:description>
  <cp:lastModifiedBy>Yasmeen Akhtar</cp:lastModifiedBy>
  <cp:revision>20</cp:revision>
  <dcterms:created xsi:type="dcterms:W3CDTF">2013-01-27T09:14:16Z</dcterms:created>
  <dcterms:modified xsi:type="dcterms:W3CDTF">2025-10-10T13:01:59Z</dcterms:modified>
  <cp:category/>
</cp:coreProperties>
</file>